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84" r:id="rId4"/>
  </p:sldMasterIdLst>
  <p:notesMasterIdLst>
    <p:notesMasterId r:id="rId25"/>
  </p:notesMasterIdLst>
  <p:handoutMasterIdLst>
    <p:handoutMasterId r:id="rId26"/>
  </p:handoutMasterIdLst>
  <p:sldIdLst>
    <p:sldId id="1206" r:id="rId5"/>
    <p:sldId id="1308" r:id="rId6"/>
    <p:sldId id="1277" r:id="rId7"/>
    <p:sldId id="1314" r:id="rId8"/>
    <p:sldId id="1286" r:id="rId9"/>
    <p:sldId id="1315" r:id="rId10"/>
    <p:sldId id="1292" r:id="rId11"/>
    <p:sldId id="1291" r:id="rId12"/>
    <p:sldId id="1316" r:id="rId13"/>
    <p:sldId id="1317" r:id="rId14"/>
    <p:sldId id="1318" r:id="rId15"/>
    <p:sldId id="1313" r:id="rId16"/>
    <p:sldId id="1312" r:id="rId17"/>
    <p:sldId id="1321" r:id="rId18"/>
    <p:sldId id="1301" r:id="rId19"/>
    <p:sldId id="1320" r:id="rId20"/>
    <p:sldId id="1319" r:id="rId21"/>
    <p:sldId id="1323" r:id="rId22"/>
    <p:sldId id="1322" r:id="rId23"/>
    <p:sldId id="1265" r:id="rId24"/>
  </p:sldIdLst>
  <p:sldSz cx="9144000" cy="6858000" type="screen4x3"/>
  <p:notesSz cx="6797675" cy="9926638"/>
  <p:defaultTextStyle>
    <a:defPPr>
      <a:defRPr lang="en-US"/>
    </a:defPPr>
    <a:lvl1pPr algn="l" rtl="0" fontAlgn="base">
      <a:spcBef>
        <a:spcPct val="0"/>
      </a:spcBef>
      <a:spcAft>
        <a:spcPct val="0"/>
      </a:spcAft>
      <a:defRPr sz="2400" kern="1200">
        <a:solidFill>
          <a:schemeClr val="tx1"/>
        </a:solidFill>
        <a:latin typeface="Times New Roman" charset="0"/>
        <a:ea typeface="MS PGothic" charset="0"/>
        <a:cs typeface="MS PGothic" charset="0"/>
      </a:defRPr>
    </a:lvl1pPr>
    <a:lvl2pPr marL="457200" algn="l" rtl="0" fontAlgn="base">
      <a:spcBef>
        <a:spcPct val="0"/>
      </a:spcBef>
      <a:spcAft>
        <a:spcPct val="0"/>
      </a:spcAft>
      <a:defRPr sz="2400" kern="1200">
        <a:solidFill>
          <a:schemeClr val="tx1"/>
        </a:solidFill>
        <a:latin typeface="Times New Roman" charset="0"/>
        <a:ea typeface="MS PGothic" charset="0"/>
        <a:cs typeface="MS PGothic" charset="0"/>
      </a:defRPr>
    </a:lvl2pPr>
    <a:lvl3pPr marL="914400" algn="l" rtl="0" fontAlgn="base">
      <a:spcBef>
        <a:spcPct val="0"/>
      </a:spcBef>
      <a:spcAft>
        <a:spcPct val="0"/>
      </a:spcAft>
      <a:defRPr sz="2400" kern="1200">
        <a:solidFill>
          <a:schemeClr val="tx1"/>
        </a:solidFill>
        <a:latin typeface="Times New Roman" charset="0"/>
        <a:ea typeface="MS PGothic" charset="0"/>
        <a:cs typeface="MS PGothic" charset="0"/>
      </a:defRPr>
    </a:lvl3pPr>
    <a:lvl4pPr marL="1371600" algn="l" rtl="0" fontAlgn="base">
      <a:spcBef>
        <a:spcPct val="0"/>
      </a:spcBef>
      <a:spcAft>
        <a:spcPct val="0"/>
      </a:spcAft>
      <a:defRPr sz="2400" kern="1200">
        <a:solidFill>
          <a:schemeClr val="tx1"/>
        </a:solidFill>
        <a:latin typeface="Times New Roman" charset="0"/>
        <a:ea typeface="MS PGothic" charset="0"/>
        <a:cs typeface="MS PGothic" charset="0"/>
      </a:defRPr>
    </a:lvl4pPr>
    <a:lvl5pPr marL="1828800" algn="l" rtl="0" fontAlgn="base">
      <a:spcBef>
        <a:spcPct val="0"/>
      </a:spcBef>
      <a:spcAft>
        <a:spcPct val="0"/>
      </a:spcAft>
      <a:defRPr sz="2400" kern="1200">
        <a:solidFill>
          <a:schemeClr val="tx1"/>
        </a:solidFill>
        <a:latin typeface="Times New Roman" charset="0"/>
        <a:ea typeface="MS PGothic" charset="0"/>
        <a:cs typeface="MS PGothic" charset="0"/>
      </a:defRPr>
    </a:lvl5pPr>
    <a:lvl6pPr marL="2286000" algn="l" defTabSz="457200" rtl="0" eaLnBrk="1" latinLnBrk="0" hangingPunct="1">
      <a:defRPr sz="2400" kern="1200">
        <a:solidFill>
          <a:schemeClr val="tx1"/>
        </a:solidFill>
        <a:latin typeface="Times New Roman" charset="0"/>
        <a:ea typeface="MS PGothic" charset="0"/>
        <a:cs typeface="MS PGothic" charset="0"/>
      </a:defRPr>
    </a:lvl6pPr>
    <a:lvl7pPr marL="2743200" algn="l" defTabSz="457200" rtl="0" eaLnBrk="1" latinLnBrk="0" hangingPunct="1">
      <a:defRPr sz="2400" kern="1200">
        <a:solidFill>
          <a:schemeClr val="tx1"/>
        </a:solidFill>
        <a:latin typeface="Times New Roman" charset="0"/>
        <a:ea typeface="MS PGothic" charset="0"/>
        <a:cs typeface="MS PGothic" charset="0"/>
      </a:defRPr>
    </a:lvl7pPr>
    <a:lvl8pPr marL="3200400" algn="l" defTabSz="457200" rtl="0" eaLnBrk="1" latinLnBrk="0" hangingPunct="1">
      <a:defRPr sz="2400" kern="1200">
        <a:solidFill>
          <a:schemeClr val="tx1"/>
        </a:solidFill>
        <a:latin typeface="Times New Roman" charset="0"/>
        <a:ea typeface="MS PGothic" charset="0"/>
        <a:cs typeface="MS PGothic" charset="0"/>
      </a:defRPr>
    </a:lvl8pPr>
    <a:lvl9pPr marL="3657600" algn="l" defTabSz="457200" rtl="0" eaLnBrk="1" latinLnBrk="0" hangingPunct="1">
      <a:defRPr sz="2400" kern="1200">
        <a:solidFill>
          <a:schemeClr val="tx1"/>
        </a:solidFill>
        <a:latin typeface="Times New Roman" charset="0"/>
        <a:ea typeface="MS PGothic" charset="0"/>
        <a:cs typeface="MS PGothic" charset="0"/>
      </a:defRPr>
    </a:lvl9pPr>
  </p:defaultTextStyle>
  <p:extLst>
    <p:ext uri="{EFAFB233-063F-42B5-8137-9DF3F51BA10A}">
      <p15:sldGuideLst xmlns:p15="http://schemas.microsoft.com/office/powerpoint/2012/main">
        <p15:guide id="1" orient="horz" pos="2183"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san MacMillan" initials="SM"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4BE4A"/>
    <a:srgbClr val="990033"/>
    <a:srgbClr val="8C0000"/>
    <a:srgbClr val="9A0000"/>
    <a:srgbClr val="682622"/>
    <a:srgbClr val="800000"/>
    <a:srgbClr val="9D0000"/>
    <a:srgbClr val="FAFF9D"/>
    <a:srgbClr val="F7E25F"/>
    <a:srgbClr val="F7CE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43" autoAdjust="0"/>
    <p:restoredTop sz="84115" autoAdjust="0"/>
  </p:normalViewPr>
  <p:slideViewPr>
    <p:cSldViewPr snapToGrid="0">
      <p:cViewPr varScale="1">
        <p:scale>
          <a:sx n="84" d="100"/>
          <a:sy n="84" d="100"/>
        </p:scale>
        <p:origin x="322" y="72"/>
      </p:cViewPr>
      <p:guideLst>
        <p:guide orient="horz" pos="218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17"/>
    </p:cViewPr>
  </p:sorterViewPr>
  <p:notesViewPr>
    <p:cSldViewPr snapToGrid="0">
      <p:cViewPr varScale="1">
        <p:scale>
          <a:sx n="51" d="100"/>
          <a:sy n="51" d="100"/>
        </p:scale>
        <p:origin x="-2958" y="-108"/>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55299" name="Rectangle 3"/>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algn="r" defTabSz="923925">
              <a:defRPr sz="1200">
                <a:latin typeface="Times New Roman" pitchFamily="18" charset="0"/>
                <a:ea typeface="+mn-ea"/>
                <a:cs typeface="+mn-cs"/>
              </a:defRPr>
            </a:lvl1pPr>
          </a:lstStyle>
          <a:p>
            <a:pPr>
              <a:defRPr/>
            </a:pPr>
            <a:endParaRPr lang="en-US"/>
          </a:p>
        </p:txBody>
      </p:sp>
      <p:sp>
        <p:nvSpPr>
          <p:cNvPr id="55300"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55301" name="Rectangle 5"/>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algn="r" defTabSz="923925">
              <a:defRPr sz="1200">
                <a:cs typeface="Arial" charset="0"/>
              </a:defRPr>
            </a:lvl1pPr>
          </a:lstStyle>
          <a:p>
            <a:pPr>
              <a:defRPr/>
            </a:pPr>
            <a:fld id="{9047AB3E-4C23-9543-956F-CDA9E9E5B1EB}" type="slidenum">
              <a:rPr lang="en-US"/>
              <a:pPr>
                <a:defRPr/>
              </a:pPr>
              <a:t>‹#›</a:t>
            </a:fld>
            <a:endParaRPr lang="en-US"/>
          </a:p>
        </p:txBody>
      </p:sp>
    </p:spTree>
    <p:extLst>
      <p:ext uri="{BB962C8B-B14F-4D97-AF65-F5344CB8AC3E}">
        <p14:creationId xmlns:p14="http://schemas.microsoft.com/office/powerpoint/2010/main" val="4031097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lvl1pPr algn="r" defTabSz="923925">
              <a:defRPr sz="1200">
                <a:latin typeface="Times New Roman" pitchFamily="18" charset="0"/>
                <a:ea typeface="+mn-ea"/>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917575" y="746125"/>
            <a:ext cx="4962525"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01" name="Rectangle 5"/>
          <p:cNvSpPr>
            <a:spLocks noGrp="1" noChangeArrowheads="1"/>
          </p:cNvSpPr>
          <p:nvPr>
            <p:ph type="body" sz="quarter" idx="3"/>
          </p:nvPr>
        </p:nvSpPr>
        <p:spPr bwMode="auto">
          <a:xfrm>
            <a:off x="906463" y="4716463"/>
            <a:ext cx="4984750" cy="4464050"/>
          </a:xfrm>
          <a:prstGeom prst="rect">
            <a:avLst/>
          </a:prstGeom>
          <a:noFill/>
          <a:ln w="9525">
            <a:noFill/>
            <a:miter lim="800000"/>
            <a:headEnd/>
            <a:tailEnd/>
          </a:ln>
          <a:effectLst/>
        </p:spPr>
        <p:txBody>
          <a:bodyPr vert="horz" wrap="square" lIns="92290" tIns="46144" rIns="92290" bIns="461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defTabSz="923925">
              <a:defRPr sz="1200">
                <a:latin typeface="Times New Roman" pitchFamily="18" charset="0"/>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2290" tIns="46144" rIns="92290" bIns="46144" numCol="1" anchor="b" anchorCtr="0" compatLnSpc="1">
            <a:prstTxWarp prst="textNoShape">
              <a:avLst/>
            </a:prstTxWarp>
          </a:bodyPr>
          <a:lstStyle>
            <a:lvl1pPr algn="r" defTabSz="923925">
              <a:defRPr sz="1200">
                <a:cs typeface="Arial" charset="0"/>
              </a:defRPr>
            </a:lvl1pPr>
          </a:lstStyle>
          <a:p>
            <a:pPr>
              <a:defRPr/>
            </a:pPr>
            <a:fld id="{FB19D8D5-7C69-EB4A-9EDB-E45BA6A265E2}" type="slidenum">
              <a:rPr lang="en-US"/>
              <a:pPr>
                <a:defRPr/>
              </a:pPr>
              <a:t>‹#›</a:t>
            </a:fld>
            <a:endParaRPr lang="en-US"/>
          </a:p>
        </p:txBody>
      </p:sp>
    </p:spTree>
    <p:extLst>
      <p:ext uri="{BB962C8B-B14F-4D97-AF65-F5344CB8AC3E}">
        <p14:creationId xmlns:p14="http://schemas.microsoft.com/office/powerpoint/2010/main" val="1502452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a:t>
            </a:fld>
            <a:endParaRPr lang="en-US"/>
          </a:p>
        </p:txBody>
      </p:sp>
    </p:spTree>
    <p:extLst>
      <p:ext uri="{BB962C8B-B14F-4D97-AF65-F5344CB8AC3E}">
        <p14:creationId xmlns:p14="http://schemas.microsoft.com/office/powerpoint/2010/main" val="1354891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600" dirty="0">
              <a:solidFill>
                <a:prstClr val="black"/>
              </a:solidFill>
            </a:endParaRPr>
          </a:p>
          <a:p>
            <a:pPr lvl="0"/>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a:p>
        </p:txBody>
      </p:sp>
    </p:spTree>
    <p:extLst>
      <p:ext uri="{BB962C8B-B14F-4D97-AF65-F5344CB8AC3E}">
        <p14:creationId xmlns:p14="http://schemas.microsoft.com/office/powerpoint/2010/main" val="130956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5</a:t>
            </a:fld>
            <a:endParaRPr lang="en-US"/>
          </a:p>
        </p:txBody>
      </p:sp>
    </p:spTree>
    <p:extLst>
      <p:ext uri="{BB962C8B-B14F-4D97-AF65-F5344CB8AC3E}">
        <p14:creationId xmlns:p14="http://schemas.microsoft.com/office/powerpoint/2010/main" val="1181183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Aim of online results dashboard is to enable people to drill down beyond top-level information and indicators to underlying details at any time of year.</a:t>
            </a:r>
          </a:p>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a:t>
            </a:fld>
            <a:endParaRPr lang="en-US"/>
          </a:p>
        </p:txBody>
      </p:sp>
    </p:spTree>
    <p:extLst>
      <p:ext uri="{BB962C8B-B14F-4D97-AF65-F5344CB8AC3E}">
        <p14:creationId xmlns:p14="http://schemas.microsoft.com/office/powerpoint/2010/main" val="1402100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8</a:t>
            </a:fld>
            <a:endParaRPr lang="en-US"/>
          </a:p>
        </p:txBody>
      </p:sp>
    </p:spTree>
    <p:extLst>
      <p:ext uri="{BB962C8B-B14F-4D97-AF65-F5344CB8AC3E}">
        <p14:creationId xmlns:p14="http://schemas.microsoft.com/office/powerpoint/2010/main" val="791206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Times New Roman" pitchFamily="18" charset="0"/>
                <a:ea typeface="MS PGothic" pitchFamily="34" charset="-128"/>
                <a:cs typeface="MS PGothic" charset="0"/>
              </a:rPr>
              <a:t>Managing Agricultural Research for Learning and Outcomes (MARLO) is an innovative online tool designed to assist CRPs, Platforms and CGIAR Centers in their strategic results-based program planning and reporting of research projects. Using standard monitoring, evaluation, and learning terminology and concepts and structured around individual theories of change, MARLO provides an online portal for researchers and partners to plan, monitor, and report their work, minimizing inefficiencies within CGIAR and increasing transparency by making information about the CGIAR research within different CRPs and Platforms more easily accessible. Plans, results and research project information can easily be synthesized into standardized summary reports, allowing for overview and aggregation at CGIAR level. </a:t>
            </a:r>
          </a:p>
          <a:p>
            <a:pPr algn="r"/>
            <a:r>
              <a:rPr lang="en-US" sz="1200" kern="1200" dirty="0">
                <a:solidFill>
                  <a:schemeClr val="tx1"/>
                </a:solidFill>
                <a:effectLst/>
                <a:latin typeface="Times New Roman" pitchFamily="18" charset="0"/>
                <a:ea typeface="MS PGothic" pitchFamily="34" charset="-128"/>
                <a:cs typeface="MS PGothic" charset="0"/>
              </a:rPr>
              <a:t>As of October 2017, 8 CRPs and 2 platforms</a:t>
            </a:r>
            <a:r>
              <a:rPr lang="en-US" sz="1200" kern="1200" baseline="0" dirty="0">
                <a:solidFill>
                  <a:schemeClr val="tx1"/>
                </a:solidFill>
                <a:effectLst/>
                <a:latin typeface="Times New Roman" pitchFamily="18" charset="0"/>
                <a:ea typeface="MS PGothic" pitchFamily="34" charset="-128"/>
                <a:cs typeface="MS PGothic" charset="0"/>
              </a:rPr>
              <a:t> are using MARLO, including the Livestock CRP and the other CRPs that ILRI is involved in - </a:t>
            </a:r>
            <a:r>
              <a:rPr lang="en-US" sz="1200" kern="1200" dirty="0">
                <a:solidFill>
                  <a:schemeClr val="tx1"/>
                </a:solidFill>
                <a:effectLst/>
                <a:latin typeface="Times New Roman" pitchFamily="18" charset="0"/>
                <a:ea typeface="MS PGothic" pitchFamily="34" charset="-128"/>
                <a:cs typeface="MS PGothic" charset="0"/>
              </a:rPr>
              <a:t>Agriculture for Nutrition and Health (A4NH), Climate Change, Agriculture, and Food Security (CCAFS); Policies, Institutions and Markets (PIM)</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12</a:t>
            </a:fld>
            <a:endParaRPr lang="en-US"/>
          </a:p>
        </p:txBody>
      </p:sp>
    </p:spTree>
    <p:extLst>
      <p:ext uri="{BB962C8B-B14F-4D97-AF65-F5344CB8AC3E}">
        <p14:creationId xmlns:p14="http://schemas.microsoft.com/office/powerpoint/2010/main" val="1474204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13</a:t>
            </a:fld>
            <a:endParaRPr lang="en-US"/>
          </a:p>
        </p:txBody>
      </p:sp>
    </p:spTree>
    <p:extLst>
      <p:ext uri="{BB962C8B-B14F-4D97-AF65-F5344CB8AC3E}">
        <p14:creationId xmlns:p14="http://schemas.microsoft.com/office/powerpoint/2010/main" val="43589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20</a:t>
            </a:fld>
            <a:endParaRPr lang="en-US"/>
          </a:p>
        </p:txBody>
      </p:sp>
    </p:spTree>
    <p:extLst>
      <p:ext uri="{BB962C8B-B14F-4D97-AF65-F5344CB8AC3E}">
        <p14:creationId xmlns:p14="http://schemas.microsoft.com/office/powerpoint/2010/main" val="13305780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a:solidFill>
                  <a:prstClr val="white">
                    <a:lumMod val="65000"/>
                  </a:prstClr>
                </a:solidFill>
              </a:rPr>
              <a:t>Event name, Place, Date(s)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140557077"/>
      </p:ext>
    </p:extLst>
  </p:cSld>
  <p:clrMapOvr>
    <a:masterClrMapping/>
  </p:clrMapOvr>
  <p:transition spd="slow">
    <p:wipe dir="d"/>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4591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359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94873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83275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1671334108"/>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1905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1961301"/>
      </p:ext>
    </p:extLst>
  </p:cSld>
  <p:clrMapOvr>
    <a:masterClrMapping/>
  </p:clrMapOvr>
  <p:transition spd="slow">
    <p:wipe dir="d"/>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0"/>
            <a:ext cx="1645089" cy="6858000"/>
          </a:xfrm>
          <a:prstGeom prst="rect">
            <a:avLst/>
          </a:prstGeom>
        </p:spPr>
      </p:pic>
      <p:sp>
        <p:nvSpPr>
          <p:cNvPr id="9" name="TextBox 8"/>
          <p:cNvSpPr txBox="1"/>
          <p:nvPr/>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p:nvSpPr>
        <p:spPr>
          <a:xfrm>
            <a:off x="1295400" y="5983069"/>
            <a:ext cx="7543800" cy="461665"/>
          </a:xfrm>
          <a:prstGeom prst="rect">
            <a:avLst/>
          </a:prstGeom>
          <a:noFill/>
        </p:spPr>
        <p:txBody>
          <a:bodyPr wrap="square" rtlCol="0">
            <a:spAutoFit/>
          </a:bodyPr>
          <a:lstStyle/>
          <a:p>
            <a:pPr algn="ctr"/>
            <a:r>
              <a:rPr lang="en-US" sz="1200" dirty="0">
                <a:latin typeface="+mn-lt"/>
              </a:rPr>
              <a:t>The </a:t>
            </a:r>
            <a:r>
              <a:rPr lang="en-US" sz="1200" b="1" dirty="0">
                <a:latin typeface="+mn-lt"/>
              </a:rPr>
              <a:t>CGIAR Research Program on Livestock </a:t>
            </a:r>
            <a:r>
              <a:rPr lang="en-US" sz="1200" dirty="0">
                <a:latin typeface="+mn-lt"/>
              </a:rPr>
              <a:t>aims to increase the productivity and profitability</a:t>
            </a:r>
            <a:r>
              <a:rPr lang="en-GB" sz="1200" kern="1200" dirty="0">
                <a:solidFill>
                  <a:schemeClr val="tx1"/>
                </a:solidFill>
                <a:effectLst/>
                <a:latin typeface="+mn-lt"/>
                <a:ea typeface="+mn-ea"/>
                <a:cs typeface="+mn-cs"/>
              </a:rPr>
              <a:t> of livestock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-food systems in sustainable ways, making meat, milk and eggs more available and affordable across the developing world</a:t>
            </a:r>
            <a:r>
              <a:rPr lang="en-US" sz="1200" dirty="0">
                <a:latin typeface="+mn-lt"/>
              </a:rPr>
              <a:t>.</a:t>
            </a:r>
          </a:p>
        </p:txBody>
      </p:sp>
      <p:sp>
        <p:nvSpPr>
          <p:cNvPr id="10" name="TextBox 6"/>
          <p:cNvSpPr txBox="1">
            <a:spLocks noChangeArrowheads="1"/>
          </p:cNvSpPr>
          <p:nvPr/>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extLst>
      <p:ext uri="{BB962C8B-B14F-4D97-AF65-F5344CB8AC3E}">
        <p14:creationId xmlns:p14="http://schemas.microsoft.com/office/powerpoint/2010/main" val="1965294793"/>
      </p:ext>
    </p:extLst>
  </p:cSld>
  <p:clrMapOvr>
    <a:masterClrMapping/>
  </p:clrMapOvr>
  <p:transition spd="slow">
    <p:wipe dir="d"/>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8188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4" name="Picture 9" descr="D:\Publications\LOGO's\ILRI-logo-smal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pic>
        <p:nvPicPr>
          <p:cNvPr id="8" name="Picture 7"/>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06957" y="6352032"/>
            <a:ext cx="1148286" cy="429768"/>
          </a:xfrm>
          <a:prstGeom prst="rect">
            <a:avLst/>
          </a:prstGeom>
        </p:spPr>
      </p:pic>
    </p:spTree>
    <p:extLst>
      <p:ext uri="{BB962C8B-B14F-4D97-AF65-F5344CB8AC3E}">
        <p14:creationId xmlns:p14="http://schemas.microsoft.com/office/powerpoint/2010/main" val="1043135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830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0529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372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9392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4451608"/>
      </p:ext>
    </p:extLst>
  </p:cSld>
  <p:clrMap bg1="lt1" tx1="dk1" bg2="lt2" tx2="dk2" accent1="accent1" accent2="accent2" accent3="accent3" accent4="accent4" accent5="accent5" accent6="accent6" hlink="hlink" folHlink="folHlink"/>
  <p:sldLayoutIdLst>
    <p:sldLayoutId id="2147484485" r:id="rId1"/>
    <p:sldLayoutId id="2147484486" r:id="rId2"/>
    <p:sldLayoutId id="2147484489" r:id="rId3"/>
    <p:sldLayoutId id="2147484490" r:id="rId4"/>
    <p:sldLayoutId id="2147484492" r:id="rId5"/>
    <p:sldLayoutId id="2147484493" r:id="rId6"/>
    <p:sldLayoutId id="2147484494" r:id="rId7"/>
    <p:sldLayoutId id="2147484495" r:id="rId8"/>
    <p:sldLayoutId id="2147484496" r:id="rId9"/>
    <p:sldLayoutId id="2147484497" r:id="rId10"/>
    <p:sldLayoutId id="2147484498" r:id="rId11"/>
    <p:sldLayoutId id="2147484499" r:id="rId12"/>
    <p:sldLayoutId id="2147484500" r:id="rId13"/>
    <p:sldLayoutId id="2147484501" r:id="rId14"/>
  </p:sldLayoutIdLst>
  <p:transition spd="slow">
    <p:wipe dir="d"/>
  </p:transition>
  <p:hf hdr="0" ft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713232" y="2133599"/>
            <a:ext cx="8110728" cy="1447801"/>
          </a:xfrm>
        </p:spPr>
        <p:txBody>
          <a:bodyPr>
            <a:normAutofit/>
          </a:bodyPr>
          <a:lstStyle/>
          <a:p>
            <a:r>
              <a:rPr lang="en-GB" sz="4200" dirty="0"/>
              <a:t>Independent Steering Committee ‘Business Meeting’</a:t>
            </a:r>
            <a:endParaRPr lang="en-GB" dirty="0"/>
          </a:p>
        </p:txBody>
      </p:sp>
      <p:sp>
        <p:nvSpPr>
          <p:cNvPr id="6" name="Text Placeholder 5"/>
          <p:cNvSpPr>
            <a:spLocks noGrp="1"/>
          </p:cNvSpPr>
          <p:nvPr>
            <p:ph type="body" sz="quarter" idx="11"/>
          </p:nvPr>
        </p:nvSpPr>
        <p:spPr>
          <a:xfrm>
            <a:off x="1752600" y="3581400"/>
            <a:ext cx="6324600" cy="976365"/>
          </a:xfrm>
        </p:spPr>
        <p:txBody>
          <a:bodyPr>
            <a:normAutofit/>
          </a:bodyPr>
          <a:lstStyle/>
          <a:p>
            <a:endParaRPr lang="en-GB" dirty="0"/>
          </a:p>
        </p:txBody>
      </p:sp>
      <p:sp>
        <p:nvSpPr>
          <p:cNvPr id="9" name="Text Placeholder 8"/>
          <p:cNvSpPr>
            <a:spLocks noGrp="1"/>
          </p:cNvSpPr>
          <p:nvPr>
            <p:ph type="body" sz="quarter" idx="12"/>
          </p:nvPr>
        </p:nvSpPr>
        <p:spPr>
          <a:xfrm>
            <a:off x="1752600" y="4794738"/>
            <a:ext cx="6324600" cy="762000"/>
          </a:xfrm>
        </p:spPr>
        <p:txBody>
          <a:bodyPr>
            <a:normAutofit fontScale="70000" lnSpcReduction="20000"/>
          </a:bodyPr>
          <a:lstStyle/>
          <a:p>
            <a:r>
              <a:rPr lang="en-GB" dirty="0"/>
              <a:t>Independent Steering Committee Meeting</a:t>
            </a:r>
          </a:p>
          <a:p>
            <a:r>
              <a:rPr lang="en-GB" dirty="0"/>
              <a:t>ILRI Nairobi</a:t>
            </a:r>
          </a:p>
          <a:p>
            <a:r>
              <a:rPr lang="en-GB" dirty="0"/>
              <a:t>12-14 December 2017</a:t>
            </a:r>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78800" y="5892800"/>
            <a:ext cx="812800" cy="812800"/>
          </a:xfrm>
          <a:prstGeom prst="rect">
            <a:avLst/>
          </a:prstGeom>
        </p:spPr>
      </p:pic>
    </p:spTree>
    <p:extLst>
      <p:ext uri="{BB962C8B-B14F-4D97-AF65-F5344CB8AC3E}">
        <p14:creationId xmlns:p14="http://schemas.microsoft.com/office/powerpoint/2010/main" val="2757839673"/>
      </p:ext>
    </p:extLst>
  </p:cSld>
  <p:clrMapOvr>
    <a:masterClrMapping/>
  </p:clrMapOvr>
  <p:transition spd="slow" advTm="17753">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77420287"/>
              </p:ext>
            </p:extLst>
          </p:nvPr>
        </p:nvGraphicFramePr>
        <p:xfrm>
          <a:off x="808909" y="0"/>
          <a:ext cx="8153401" cy="6306975"/>
        </p:xfrm>
        <a:graphic>
          <a:graphicData uri="http://schemas.openxmlformats.org/drawingml/2006/table">
            <a:tbl>
              <a:tblPr firstRow="1" firstCol="1" bandRow="1">
                <a:tableStyleId>{5C22544A-7EE6-4342-B048-85BDC9FD1C3A}</a:tableStyleId>
              </a:tblPr>
              <a:tblGrid>
                <a:gridCol w="951340">
                  <a:extLst>
                    <a:ext uri="{9D8B030D-6E8A-4147-A177-3AD203B41FA5}">
                      <a16:colId xmlns:a16="http://schemas.microsoft.com/office/drawing/2014/main" val="20000"/>
                    </a:ext>
                  </a:extLst>
                </a:gridCol>
                <a:gridCol w="2412513">
                  <a:extLst>
                    <a:ext uri="{9D8B030D-6E8A-4147-A177-3AD203B41FA5}">
                      <a16:colId xmlns:a16="http://schemas.microsoft.com/office/drawing/2014/main" val="20001"/>
                    </a:ext>
                  </a:extLst>
                </a:gridCol>
                <a:gridCol w="2424339">
                  <a:extLst>
                    <a:ext uri="{9D8B030D-6E8A-4147-A177-3AD203B41FA5}">
                      <a16:colId xmlns:a16="http://schemas.microsoft.com/office/drawing/2014/main" val="20002"/>
                    </a:ext>
                  </a:extLst>
                </a:gridCol>
                <a:gridCol w="2365209">
                  <a:extLst>
                    <a:ext uri="{9D8B030D-6E8A-4147-A177-3AD203B41FA5}">
                      <a16:colId xmlns:a16="http://schemas.microsoft.com/office/drawing/2014/main" val="20003"/>
                    </a:ext>
                  </a:extLst>
                </a:gridCol>
              </a:tblGrid>
              <a:tr h="186066">
                <a:tc>
                  <a:txBody>
                    <a:bodyPr/>
                    <a:lstStyle/>
                    <a:p>
                      <a:pPr>
                        <a:lnSpc>
                          <a:spcPct val="107000"/>
                        </a:lnSpc>
                      </a:pPr>
                      <a:endParaRPr lang="en-US" sz="1200" dirty="0">
                        <a:effectLst/>
                        <a:latin typeface="Calibri" panose="020F0502020204030204" pitchFamily="34" charset="0"/>
                      </a:endParaRPr>
                    </a:p>
                  </a:txBody>
                  <a:tcPr marL="47467" marR="47467" marT="0" marB="0"/>
                </a:tc>
                <a:tc>
                  <a:txBody>
                    <a:bodyPr/>
                    <a:lstStyle/>
                    <a:p>
                      <a:pPr marL="0" marR="0">
                        <a:lnSpc>
                          <a:spcPct val="107000"/>
                        </a:lnSpc>
                        <a:spcBef>
                          <a:spcPts val="0"/>
                        </a:spcBef>
                        <a:spcAft>
                          <a:spcPts val="0"/>
                        </a:spcAft>
                      </a:pPr>
                      <a:r>
                        <a:rPr lang="en-US" sz="1200">
                          <a:effectLst/>
                        </a:rPr>
                        <a:t>Role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Reporting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Action by ILRI Board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0"/>
                  </a:ext>
                </a:extLst>
              </a:tr>
              <a:tr h="505169">
                <a:tc>
                  <a:txBody>
                    <a:bodyPr/>
                    <a:lstStyle/>
                    <a:p>
                      <a:pPr marL="0" marR="0">
                        <a:lnSpc>
                          <a:spcPct val="107000"/>
                        </a:lnSpc>
                        <a:spcBef>
                          <a:spcPts val="0"/>
                        </a:spcBef>
                        <a:spcAft>
                          <a:spcPts val="0"/>
                        </a:spcAft>
                      </a:pPr>
                      <a:r>
                        <a:rPr lang="en-US" sz="1200">
                          <a:effectLst/>
                        </a:rPr>
                        <a:t>ILRI Board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000" dirty="0">
                          <a:effectLst/>
                        </a:rPr>
                        <a:t>Final governance; fiduciary and reputational responsibility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dirty="0">
                          <a:effectLst/>
                        </a:rPr>
                        <a:t>Makes recommendations to ILRI management and CRP director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extLst>
                  <a:ext uri="{0D108BD9-81ED-4DB2-BD59-A6C34878D82A}">
                    <a16:rowId xmlns:a16="http://schemas.microsoft.com/office/drawing/2014/main" val="10001"/>
                  </a:ext>
                </a:extLst>
              </a:tr>
              <a:tr h="1737524">
                <a:tc>
                  <a:txBody>
                    <a:bodyPr/>
                    <a:lstStyle/>
                    <a:p>
                      <a:pPr marL="0" marR="0">
                        <a:lnSpc>
                          <a:spcPct val="107000"/>
                        </a:lnSpc>
                        <a:spcBef>
                          <a:spcPts val="0"/>
                        </a:spcBef>
                        <a:spcAft>
                          <a:spcPts val="0"/>
                        </a:spcAft>
                      </a:pPr>
                      <a:r>
                        <a:rPr lang="en-US" sz="1200">
                          <a:effectLst/>
                        </a:rPr>
                        <a:t>Independent Steering Committee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000">
                          <a:effectLst/>
                        </a:rPr>
                        <a:t>Advisory; reviews and evaluates Theory of Change, quality of scientific agenda and performance, partnership strategy of individual research lines, flagships and overall CRP;</a:t>
                      </a:r>
                    </a:p>
                    <a:p>
                      <a:pPr marL="0" marR="0">
                        <a:lnSpc>
                          <a:spcPct val="107000"/>
                        </a:lnSpc>
                        <a:spcBef>
                          <a:spcPts val="0"/>
                        </a:spcBef>
                        <a:spcAft>
                          <a:spcPts val="0"/>
                        </a:spcAft>
                      </a:pPr>
                      <a:r>
                        <a:rPr lang="en-US" sz="1000">
                          <a:effectLst/>
                        </a:rPr>
                        <a:t>Based on evaluation, recommends indicative changes in funding allocation (e.g. maintain /more /less)</a:t>
                      </a:r>
                    </a:p>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dirty="0">
                          <a:effectLst/>
                        </a:rPr>
                        <a:t>Provides report and recommendations to CRP PMC for action </a:t>
                      </a:r>
                    </a:p>
                    <a:p>
                      <a:pPr marL="0" marR="0">
                        <a:lnSpc>
                          <a:spcPct val="107000"/>
                        </a:lnSpc>
                        <a:spcBef>
                          <a:spcPts val="0"/>
                        </a:spcBef>
                        <a:spcAft>
                          <a:spcPts val="0"/>
                        </a:spcAft>
                      </a:pPr>
                      <a:r>
                        <a:rPr lang="en-US" sz="1000" dirty="0">
                          <a:effectLst/>
                        </a:rPr>
                        <a:t> Shares report with ILRI management and Board for information</a:t>
                      </a:r>
                    </a:p>
                    <a:p>
                      <a:pPr marL="0" marR="0">
                        <a:lnSpc>
                          <a:spcPct val="107000"/>
                        </a:lnSpc>
                        <a:spcBef>
                          <a:spcPts val="0"/>
                        </a:spcBef>
                        <a:spcAft>
                          <a:spcPts val="0"/>
                        </a:spcAft>
                      </a:pPr>
                      <a:r>
                        <a:rPr lang="en-US" sz="1000" dirty="0">
                          <a:effectLst/>
                        </a:rPr>
                        <a:t> Meets with ILRI DG to present preliminary findings and feedback during ISC meeting</a:t>
                      </a:r>
                    </a:p>
                    <a:p>
                      <a:pPr marL="0" marR="0">
                        <a:lnSpc>
                          <a:spcPct val="107000"/>
                        </a:lnSpc>
                        <a:spcBef>
                          <a:spcPts val="0"/>
                        </a:spcBef>
                        <a:spcAft>
                          <a:spcPts val="0"/>
                        </a:spcAft>
                      </a:pPr>
                      <a:r>
                        <a:rPr lang="en-US" sz="1000" dirty="0">
                          <a:effectLst/>
                        </a:rPr>
                        <a:t> Board Chair reports once a year to ILRI Board Program Committee to provide summary of findings and recommendations, and Q&amp;A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a:effectLst/>
                        </a:rPr>
                        <a:t>Review reports when circulated; provide any clarification questions or raise any concerns with Board Program Committee Chair to communicate to the ISC</a:t>
                      </a:r>
                    </a:p>
                    <a:p>
                      <a:pPr marL="0" marR="0">
                        <a:lnSpc>
                          <a:spcPct val="107000"/>
                        </a:lnSpc>
                        <a:spcBef>
                          <a:spcPts val="0"/>
                        </a:spcBef>
                        <a:spcAft>
                          <a:spcPts val="0"/>
                        </a:spcAft>
                      </a:pPr>
                      <a:r>
                        <a:rPr lang="en-US" sz="1000">
                          <a:effectLst/>
                        </a:rPr>
                        <a:t> </a:t>
                      </a:r>
                    </a:p>
                    <a:p>
                      <a:pPr marL="0" marR="0">
                        <a:lnSpc>
                          <a:spcPct val="107000"/>
                        </a:lnSpc>
                        <a:spcBef>
                          <a:spcPts val="0"/>
                        </a:spcBef>
                        <a:spcAft>
                          <a:spcPts val="0"/>
                        </a:spcAft>
                      </a:pPr>
                      <a:r>
                        <a:rPr lang="en-US" sz="1000">
                          <a:effectLst/>
                        </a:rPr>
                        <a:t>Dialogue with the ISC Chair in person during annual presentation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extLst>
                  <a:ext uri="{0D108BD9-81ED-4DB2-BD59-A6C34878D82A}">
                    <a16:rowId xmlns:a16="http://schemas.microsoft.com/office/drawing/2014/main" val="10002"/>
                  </a:ext>
                </a:extLst>
              </a:tr>
              <a:tr h="673871">
                <a:tc>
                  <a:txBody>
                    <a:bodyPr/>
                    <a:lstStyle/>
                    <a:p>
                      <a:pPr marL="0" marR="0">
                        <a:lnSpc>
                          <a:spcPct val="107000"/>
                        </a:lnSpc>
                        <a:spcBef>
                          <a:spcPts val="0"/>
                        </a:spcBef>
                        <a:spcAft>
                          <a:spcPts val="0"/>
                        </a:spcAft>
                      </a:pPr>
                      <a:r>
                        <a:rPr lang="en-US" sz="1200">
                          <a:effectLst/>
                        </a:rPr>
                        <a:t>ILRI Management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000">
                          <a:effectLst/>
                        </a:rPr>
                        <a:t>Day-to-day management oversight and a bit of governance in terms of monitoring and addressing partner concerns (i.e. the other DGs)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dirty="0">
                          <a:effectLst/>
                        </a:rPr>
                        <a:t>Provides first reviews of POWB, Annual report, Board reports, ISC reports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a:effectLst/>
                        </a:rPr>
                        <a:t>Provide recommendations to ILRI management to guide changes in CRP management and practices as needed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extLst>
                  <a:ext uri="{0D108BD9-81ED-4DB2-BD59-A6C34878D82A}">
                    <a16:rowId xmlns:a16="http://schemas.microsoft.com/office/drawing/2014/main" val="10003"/>
                  </a:ext>
                </a:extLst>
              </a:tr>
              <a:tr h="844210">
                <a:tc>
                  <a:txBody>
                    <a:bodyPr/>
                    <a:lstStyle/>
                    <a:p>
                      <a:pPr marL="0" marR="0">
                        <a:lnSpc>
                          <a:spcPct val="107000"/>
                        </a:lnSpc>
                        <a:spcBef>
                          <a:spcPts val="0"/>
                        </a:spcBef>
                        <a:spcAft>
                          <a:spcPts val="0"/>
                        </a:spcAft>
                      </a:pPr>
                      <a:r>
                        <a:rPr lang="en-US" sz="1200">
                          <a:effectLst/>
                        </a:rPr>
                        <a:t>CRP Management Committee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000" dirty="0">
                          <a:effectLst/>
                        </a:rPr>
                        <a:t>Recommends operational procedures and practices to ILRI DG; also embodies an element of governance in terms of its composition enabling partner participation in decision making</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a:lnSpc>
                          <a:spcPct val="107000"/>
                        </a:lnSpc>
                      </a:pPr>
                      <a:endParaRPr lang="en-US" sz="1000">
                        <a:effectLst/>
                        <a:latin typeface="Calibri" panose="020F0502020204030204" pitchFamily="34"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dirty="0">
                          <a:effectLst/>
                        </a:rPr>
                        <a:t>Provide recommendations as direct feedback and guidance to CRP director on issues raised or other concerns identified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extLst>
                  <a:ext uri="{0D108BD9-81ED-4DB2-BD59-A6C34878D82A}">
                    <a16:rowId xmlns:a16="http://schemas.microsoft.com/office/drawing/2014/main" val="10004"/>
                  </a:ext>
                </a:extLst>
              </a:tr>
              <a:tr h="1184888">
                <a:tc>
                  <a:txBody>
                    <a:bodyPr/>
                    <a:lstStyle/>
                    <a:p>
                      <a:pPr marL="0" marR="0">
                        <a:lnSpc>
                          <a:spcPct val="107000"/>
                        </a:lnSpc>
                        <a:spcBef>
                          <a:spcPts val="0"/>
                        </a:spcBef>
                        <a:spcAft>
                          <a:spcPts val="0"/>
                        </a:spcAft>
                      </a:pPr>
                      <a:r>
                        <a:rPr lang="en-US" sz="1200">
                          <a:effectLst/>
                        </a:rPr>
                        <a:t>CRP Director and Management Unit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000">
                          <a:effectLst/>
                        </a:rPr>
                        <a:t>Recommends operational procedures and practices to CRP management committee; chairs CRP management committee to reach consensus decisions </a:t>
                      </a:r>
                    </a:p>
                    <a:p>
                      <a:pPr marL="0" marR="0">
                        <a:lnSpc>
                          <a:spcPct val="107000"/>
                        </a:lnSpc>
                        <a:spcBef>
                          <a:spcPts val="0"/>
                        </a:spcBef>
                        <a:spcAft>
                          <a:spcPts val="0"/>
                        </a:spcAft>
                      </a:pPr>
                      <a:r>
                        <a:rPr lang="en-US" sz="1000">
                          <a:effectLst/>
                        </a:rPr>
                        <a:t> </a:t>
                      </a:r>
                    </a:p>
                    <a:p>
                      <a:pPr marL="0" marR="0">
                        <a:lnSpc>
                          <a:spcPct val="107000"/>
                        </a:lnSpc>
                        <a:spcBef>
                          <a:spcPts val="0"/>
                        </a:spcBef>
                        <a:spcAft>
                          <a:spcPts val="0"/>
                        </a:spcAft>
                      </a:pPr>
                      <a:r>
                        <a:rPr lang="en-US" sz="10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a:effectLst/>
                        </a:rPr>
                        <a:t>CRP director reports at each Board meeting on high-level issues related to the Board’s governance responsibility, including performance and challenges; also may communicate any governance issues raised by the CRP management committee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tc>
                  <a:txBody>
                    <a:bodyPr/>
                    <a:lstStyle/>
                    <a:p>
                      <a:pPr marL="0" marR="0">
                        <a:lnSpc>
                          <a:spcPct val="107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solidFill>
                      <a:schemeClr val="bg1">
                        <a:lumMod val="75000"/>
                      </a:schemeClr>
                    </a:solidFill>
                  </a:tcPr>
                </a:tc>
                <a:extLst>
                  <a:ext uri="{0D108BD9-81ED-4DB2-BD59-A6C34878D82A}">
                    <a16:rowId xmlns:a16="http://schemas.microsoft.com/office/drawing/2014/main" val="10005"/>
                  </a:ext>
                </a:extLst>
              </a:tr>
              <a:tr h="505169">
                <a:tc>
                  <a:txBody>
                    <a:bodyPr/>
                    <a:lstStyle/>
                    <a:p>
                      <a:pPr marL="0" marR="0">
                        <a:lnSpc>
                          <a:spcPct val="107000"/>
                        </a:lnSpc>
                        <a:spcBef>
                          <a:spcPts val="0"/>
                        </a:spcBef>
                        <a:spcAft>
                          <a:spcPts val="0"/>
                        </a:spcAft>
                      </a:pPr>
                      <a:r>
                        <a:rPr lang="en-US" sz="1200" dirty="0">
                          <a:effectLst/>
                        </a:rPr>
                        <a:t> POWB</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POWB provided for review before submission (could make sense given new narrative format)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Provides comments to improve presentation; identifies any concerns meriting later discussion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6"/>
                  </a:ext>
                </a:extLst>
              </a:tr>
              <a:tr h="505169">
                <a:tc>
                  <a:txBody>
                    <a:bodyPr/>
                    <a:lstStyle/>
                    <a:p>
                      <a:pPr marL="0" marR="0">
                        <a:lnSpc>
                          <a:spcPct val="107000"/>
                        </a:lnSpc>
                        <a:spcBef>
                          <a:spcPts val="0"/>
                        </a:spcBef>
                        <a:spcAft>
                          <a:spcPts val="0"/>
                        </a:spcAft>
                      </a:pPr>
                      <a:r>
                        <a:rPr lang="en-US" sz="1200" dirty="0">
                          <a:effectLst/>
                        </a:rPr>
                        <a:t> Annual Report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Annual report provided for review before submission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Provides comments to improve presentation; identifies any concerns meriting later discussion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7"/>
                  </a:ext>
                </a:extLst>
              </a:tr>
            </a:tbl>
          </a:graphicData>
        </a:graphic>
      </p:graphicFrame>
      <p:sp>
        <p:nvSpPr>
          <p:cNvPr id="5" name="Rectangle 1"/>
          <p:cNvSpPr>
            <a:spLocks noChangeArrowheads="1"/>
          </p:cNvSpPr>
          <p:nvPr/>
        </p:nvSpPr>
        <p:spPr bwMode="auto">
          <a:xfrm>
            <a:off x="-181466" y="1486018"/>
            <a:ext cx="136688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sz="2000"/>
          </a:p>
        </p:txBody>
      </p:sp>
    </p:spTree>
    <p:extLst>
      <p:ext uri="{BB962C8B-B14F-4D97-AF65-F5344CB8AC3E}">
        <p14:creationId xmlns:p14="http://schemas.microsoft.com/office/powerpoint/2010/main" val="117385507"/>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81466" y="1486018"/>
            <a:ext cx="136688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sz="2000"/>
          </a:p>
        </p:txBody>
      </p:sp>
      <p:graphicFrame>
        <p:nvGraphicFramePr>
          <p:cNvPr id="3" name="Table 2"/>
          <p:cNvGraphicFramePr>
            <a:graphicFrameLocks noGrp="1"/>
          </p:cNvGraphicFramePr>
          <p:nvPr>
            <p:extLst/>
          </p:nvPr>
        </p:nvGraphicFramePr>
        <p:xfrm>
          <a:off x="838200" y="457200"/>
          <a:ext cx="7772400" cy="243840"/>
        </p:xfrm>
        <a:graphic>
          <a:graphicData uri="http://schemas.openxmlformats.org/drawingml/2006/table">
            <a:tbl>
              <a:tblPr firstRow="1" firstCol="1" bandRow="1">
                <a:tableStyleId>{5C22544A-7EE6-4342-B048-85BDC9FD1C3A}</a:tableStyleId>
              </a:tblPr>
              <a:tblGrid>
                <a:gridCol w="643999">
                  <a:extLst>
                    <a:ext uri="{9D8B030D-6E8A-4147-A177-3AD203B41FA5}">
                      <a16:colId xmlns:a16="http://schemas.microsoft.com/office/drawing/2014/main" val="20000"/>
                    </a:ext>
                  </a:extLst>
                </a:gridCol>
                <a:gridCol w="645199">
                  <a:extLst>
                    <a:ext uri="{9D8B030D-6E8A-4147-A177-3AD203B41FA5}">
                      <a16:colId xmlns:a16="http://schemas.microsoft.com/office/drawing/2014/main" val="20001"/>
                    </a:ext>
                  </a:extLst>
                </a:gridCol>
                <a:gridCol w="645199">
                  <a:extLst>
                    <a:ext uri="{9D8B030D-6E8A-4147-A177-3AD203B41FA5}">
                      <a16:colId xmlns:a16="http://schemas.microsoft.com/office/drawing/2014/main" val="20002"/>
                    </a:ext>
                  </a:extLst>
                </a:gridCol>
                <a:gridCol w="817452">
                  <a:extLst>
                    <a:ext uri="{9D8B030D-6E8A-4147-A177-3AD203B41FA5}">
                      <a16:colId xmlns:a16="http://schemas.microsoft.com/office/drawing/2014/main" val="20003"/>
                    </a:ext>
                  </a:extLst>
                </a:gridCol>
                <a:gridCol w="702217">
                  <a:extLst>
                    <a:ext uri="{9D8B030D-6E8A-4147-A177-3AD203B41FA5}">
                      <a16:colId xmlns:a16="http://schemas.microsoft.com/office/drawing/2014/main" val="20004"/>
                    </a:ext>
                  </a:extLst>
                </a:gridCol>
                <a:gridCol w="713020">
                  <a:extLst>
                    <a:ext uri="{9D8B030D-6E8A-4147-A177-3AD203B41FA5}">
                      <a16:colId xmlns:a16="http://schemas.microsoft.com/office/drawing/2014/main" val="20005"/>
                    </a:ext>
                  </a:extLst>
                </a:gridCol>
                <a:gridCol w="644599">
                  <a:extLst>
                    <a:ext uri="{9D8B030D-6E8A-4147-A177-3AD203B41FA5}">
                      <a16:colId xmlns:a16="http://schemas.microsoft.com/office/drawing/2014/main" val="20006"/>
                    </a:ext>
                  </a:extLst>
                </a:gridCol>
                <a:gridCol w="591783">
                  <a:extLst>
                    <a:ext uri="{9D8B030D-6E8A-4147-A177-3AD203B41FA5}">
                      <a16:colId xmlns:a16="http://schemas.microsoft.com/office/drawing/2014/main" val="20007"/>
                    </a:ext>
                  </a:extLst>
                </a:gridCol>
                <a:gridCol w="591783">
                  <a:extLst>
                    <a:ext uri="{9D8B030D-6E8A-4147-A177-3AD203B41FA5}">
                      <a16:colId xmlns:a16="http://schemas.microsoft.com/office/drawing/2014/main" val="20008"/>
                    </a:ext>
                  </a:extLst>
                </a:gridCol>
                <a:gridCol w="593583">
                  <a:extLst>
                    <a:ext uri="{9D8B030D-6E8A-4147-A177-3AD203B41FA5}">
                      <a16:colId xmlns:a16="http://schemas.microsoft.com/office/drawing/2014/main" val="20009"/>
                    </a:ext>
                  </a:extLst>
                </a:gridCol>
                <a:gridCol w="591783">
                  <a:extLst>
                    <a:ext uri="{9D8B030D-6E8A-4147-A177-3AD203B41FA5}">
                      <a16:colId xmlns:a16="http://schemas.microsoft.com/office/drawing/2014/main" val="20010"/>
                    </a:ext>
                  </a:extLst>
                </a:gridCol>
                <a:gridCol w="591783">
                  <a:extLst>
                    <a:ext uri="{9D8B030D-6E8A-4147-A177-3AD203B41FA5}">
                      <a16:colId xmlns:a16="http://schemas.microsoft.com/office/drawing/2014/main" val="20011"/>
                    </a:ext>
                  </a:extLst>
                </a:gridCol>
              </a:tblGrid>
              <a:tr h="158449">
                <a:tc>
                  <a:txBody>
                    <a:bodyPr/>
                    <a:lstStyle/>
                    <a:p>
                      <a:pPr marL="0" marR="0" algn="ctr">
                        <a:spcBef>
                          <a:spcPts val="0"/>
                        </a:spcBef>
                        <a:spcAft>
                          <a:spcPts val="0"/>
                        </a:spcAft>
                      </a:pPr>
                      <a:r>
                        <a:rPr lang="en-US" sz="1600">
                          <a:effectLst/>
                        </a:rPr>
                        <a:t>Jan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Feb</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Mar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Apr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May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Jun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Jul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Aug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Sep</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Oct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a:effectLst/>
                        </a:rPr>
                        <a:t>Nov</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lgn="ctr">
                        <a:spcBef>
                          <a:spcPts val="0"/>
                        </a:spcBef>
                        <a:spcAft>
                          <a:spcPts val="0"/>
                        </a:spcAft>
                      </a:pPr>
                      <a:r>
                        <a:rPr lang="en-US" sz="1600" dirty="0">
                          <a:effectLst/>
                        </a:rPr>
                        <a:t>Dec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extLst>
                  <a:ext uri="{0D108BD9-81ED-4DB2-BD59-A6C34878D82A}">
                    <a16:rowId xmlns:a16="http://schemas.microsoft.com/office/drawing/2014/main" val="10000"/>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9150087"/>
              </p:ext>
            </p:extLst>
          </p:nvPr>
        </p:nvGraphicFramePr>
        <p:xfrm>
          <a:off x="838200" y="1074538"/>
          <a:ext cx="7772400" cy="1097280"/>
        </p:xfrm>
        <a:graphic>
          <a:graphicData uri="http://schemas.openxmlformats.org/drawingml/2006/table">
            <a:tbl>
              <a:tblPr firstRow="1" firstCol="1" bandRow="1">
                <a:tableStyleId>{5C22544A-7EE6-4342-B048-85BDC9FD1C3A}</a:tableStyleId>
              </a:tblPr>
              <a:tblGrid>
                <a:gridCol w="643999">
                  <a:extLst>
                    <a:ext uri="{9D8B030D-6E8A-4147-A177-3AD203B41FA5}">
                      <a16:colId xmlns:a16="http://schemas.microsoft.com/office/drawing/2014/main" val="20000"/>
                    </a:ext>
                  </a:extLst>
                </a:gridCol>
                <a:gridCol w="645199">
                  <a:extLst>
                    <a:ext uri="{9D8B030D-6E8A-4147-A177-3AD203B41FA5}">
                      <a16:colId xmlns:a16="http://schemas.microsoft.com/office/drawing/2014/main" val="20001"/>
                    </a:ext>
                  </a:extLst>
                </a:gridCol>
                <a:gridCol w="645199">
                  <a:extLst>
                    <a:ext uri="{9D8B030D-6E8A-4147-A177-3AD203B41FA5}">
                      <a16:colId xmlns:a16="http://schemas.microsoft.com/office/drawing/2014/main" val="20002"/>
                    </a:ext>
                  </a:extLst>
                </a:gridCol>
                <a:gridCol w="2232689">
                  <a:extLst>
                    <a:ext uri="{9D8B030D-6E8A-4147-A177-3AD203B41FA5}">
                      <a16:colId xmlns:a16="http://schemas.microsoft.com/office/drawing/2014/main" val="20003"/>
                    </a:ext>
                  </a:extLst>
                </a:gridCol>
                <a:gridCol w="644599">
                  <a:extLst>
                    <a:ext uri="{9D8B030D-6E8A-4147-A177-3AD203B41FA5}">
                      <a16:colId xmlns:a16="http://schemas.microsoft.com/office/drawing/2014/main" val="20004"/>
                    </a:ext>
                  </a:extLst>
                </a:gridCol>
                <a:gridCol w="1131915">
                  <a:extLst>
                    <a:ext uri="{9D8B030D-6E8A-4147-A177-3AD203B41FA5}">
                      <a16:colId xmlns:a16="http://schemas.microsoft.com/office/drawing/2014/main" val="20005"/>
                    </a:ext>
                  </a:extLst>
                </a:gridCol>
                <a:gridCol w="685800">
                  <a:extLst>
                    <a:ext uri="{9D8B030D-6E8A-4147-A177-3AD203B41FA5}">
                      <a16:colId xmlns:a16="http://schemas.microsoft.com/office/drawing/2014/main" val="20006"/>
                    </a:ext>
                  </a:extLst>
                </a:gridCol>
                <a:gridCol w="1143000">
                  <a:extLst>
                    <a:ext uri="{9D8B030D-6E8A-4147-A177-3AD203B41FA5}">
                      <a16:colId xmlns:a16="http://schemas.microsoft.com/office/drawing/2014/main" val="20007"/>
                    </a:ext>
                  </a:extLst>
                </a:gridCol>
              </a:tblGrid>
              <a:tr h="648200">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dirty="0">
                          <a:effectLst/>
                        </a:rPr>
                        <a:t> </a:t>
                      </a:r>
                    </a:p>
                    <a:p>
                      <a:pPr marL="0" marR="0">
                        <a:spcBef>
                          <a:spcPts val="0"/>
                        </a:spcBef>
                        <a:spcAft>
                          <a:spcPts val="0"/>
                        </a:spcAft>
                      </a:pPr>
                      <a:r>
                        <a:rPr lang="en-US" sz="1200" dirty="0">
                          <a:effectLst/>
                        </a:rPr>
                        <a:t>Flagship review and planning meetings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dirty="0">
                          <a:effectLst/>
                        </a:rPr>
                        <a:t>Partners undertake  initial 2018 budget exercise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a:spcBef>
                          <a:spcPts val="0"/>
                        </a:spcBef>
                        <a:spcAft>
                          <a:spcPts val="0"/>
                        </a:spcAft>
                      </a:pPr>
                      <a:r>
                        <a:rPr lang="en-US" sz="1200" dirty="0">
                          <a:effectLst/>
                        </a:rPr>
                        <a:t>FPs detailed work plan &amp; budget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ISC meeting reviews flagship strategy and planning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ndParaRPr>
                    </a:p>
                  </a:txBody>
                  <a:tcPr marL="64820" marR="64820" marT="0" marB="0"/>
                </a:tc>
                <a:extLst>
                  <a:ext uri="{0D108BD9-81ED-4DB2-BD59-A6C34878D82A}">
                    <a16:rowId xmlns:a16="http://schemas.microsoft.com/office/drawing/2014/main" val="10000"/>
                  </a:ext>
                </a:extLst>
              </a:tr>
            </a:tbl>
          </a:graphicData>
        </a:graphic>
      </p:graphicFrame>
      <p:sp>
        <p:nvSpPr>
          <p:cNvPr id="7" name="TextBox 6"/>
          <p:cNvSpPr txBox="1"/>
          <p:nvPr/>
        </p:nvSpPr>
        <p:spPr>
          <a:xfrm>
            <a:off x="838200" y="758902"/>
            <a:ext cx="1515158" cy="369332"/>
          </a:xfrm>
          <a:prstGeom prst="rect">
            <a:avLst/>
          </a:prstGeom>
          <a:noFill/>
        </p:spPr>
        <p:txBody>
          <a:bodyPr wrap="none" rtlCol="0">
            <a:spAutoFit/>
          </a:bodyPr>
          <a:lstStyle/>
          <a:p>
            <a:r>
              <a:rPr lang="en-US" sz="1800" dirty="0"/>
              <a:t>2017 Planning</a:t>
            </a:r>
          </a:p>
        </p:txBody>
      </p:sp>
      <p:graphicFrame>
        <p:nvGraphicFramePr>
          <p:cNvPr id="8" name="Table 7"/>
          <p:cNvGraphicFramePr>
            <a:graphicFrameLocks noGrp="1"/>
          </p:cNvGraphicFramePr>
          <p:nvPr>
            <p:extLst>
              <p:ext uri="{D42A27DB-BD31-4B8C-83A1-F6EECF244321}">
                <p14:modId xmlns:p14="http://schemas.microsoft.com/office/powerpoint/2010/main" val="1550417828"/>
              </p:ext>
            </p:extLst>
          </p:nvPr>
        </p:nvGraphicFramePr>
        <p:xfrm>
          <a:off x="838200" y="3048000"/>
          <a:ext cx="7772401" cy="914400"/>
        </p:xfrm>
        <a:graphic>
          <a:graphicData uri="http://schemas.openxmlformats.org/drawingml/2006/table">
            <a:tbl>
              <a:tblPr firstRow="1" firstCol="1" bandRow="1">
                <a:tableStyleId>{5C22544A-7EE6-4342-B048-85BDC9FD1C3A}</a:tableStyleId>
              </a:tblPr>
              <a:tblGrid>
                <a:gridCol w="838200">
                  <a:extLst>
                    <a:ext uri="{9D8B030D-6E8A-4147-A177-3AD203B41FA5}">
                      <a16:colId xmlns:a16="http://schemas.microsoft.com/office/drawing/2014/main" val="20000"/>
                    </a:ext>
                  </a:extLst>
                </a:gridCol>
                <a:gridCol w="450999">
                  <a:extLst>
                    <a:ext uri="{9D8B030D-6E8A-4147-A177-3AD203B41FA5}">
                      <a16:colId xmlns:a16="http://schemas.microsoft.com/office/drawing/2014/main" val="20001"/>
                    </a:ext>
                  </a:extLst>
                </a:gridCol>
                <a:gridCol w="645199">
                  <a:extLst>
                    <a:ext uri="{9D8B030D-6E8A-4147-A177-3AD203B41FA5}">
                      <a16:colId xmlns:a16="http://schemas.microsoft.com/office/drawing/2014/main" val="20002"/>
                    </a:ext>
                  </a:extLst>
                </a:gridCol>
                <a:gridCol w="2232689">
                  <a:extLst>
                    <a:ext uri="{9D8B030D-6E8A-4147-A177-3AD203B41FA5}">
                      <a16:colId xmlns:a16="http://schemas.microsoft.com/office/drawing/2014/main" val="20003"/>
                    </a:ext>
                  </a:extLst>
                </a:gridCol>
                <a:gridCol w="1268940">
                  <a:extLst>
                    <a:ext uri="{9D8B030D-6E8A-4147-A177-3AD203B41FA5}">
                      <a16:colId xmlns:a16="http://schemas.microsoft.com/office/drawing/2014/main" val="20004"/>
                    </a:ext>
                  </a:extLst>
                </a:gridCol>
                <a:gridCol w="1152809">
                  <a:extLst>
                    <a:ext uri="{9D8B030D-6E8A-4147-A177-3AD203B41FA5}">
                      <a16:colId xmlns:a16="http://schemas.microsoft.com/office/drawing/2014/main" val="1944355656"/>
                    </a:ext>
                  </a:extLst>
                </a:gridCol>
                <a:gridCol w="1183565">
                  <a:extLst>
                    <a:ext uri="{9D8B030D-6E8A-4147-A177-3AD203B41FA5}">
                      <a16:colId xmlns:a16="http://schemas.microsoft.com/office/drawing/2014/main" val="20008"/>
                    </a:ext>
                  </a:extLst>
                </a:gridCol>
              </a:tblGrid>
              <a:tr h="648200">
                <a:tc>
                  <a:txBody>
                    <a:bodyPr/>
                    <a:lstStyle/>
                    <a:p>
                      <a:pPr marL="0" marR="0">
                        <a:spcBef>
                          <a:spcPts val="0"/>
                        </a:spcBef>
                        <a:spcAft>
                          <a:spcPts val="0"/>
                        </a:spcAft>
                      </a:pPr>
                      <a:r>
                        <a:rPr lang="en-US" sz="1200" dirty="0">
                          <a:effectLst/>
                        </a:rPr>
                        <a:t>POWB submitted</a:t>
                      </a:r>
                    </a:p>
                    <a:p>
                      <a:pPr marL="0" marR="0">
                        <a:spcBef>
                          <a:spcPts val="0"/>
                        </a:spcBef>
                        <a:spcAft>
                          <a:spcPts val="0"/>
                        </a:spcAft>
                      </a:pPr>
                      <a:r>
                        <a:rPr lang="en-US" sz="1200" dirty="0">
                          <a:effectLst/>
                        </a:rPr>
                        <a:t> </a:t>
                      </a:r>
                    </a:p>
                    <a:p>
                      <a:pPr marL="0" marR="0">
                        <a:spcBef>
                          <a:spcPts val="0"/>
                        </a:spcBef>
                        <a:spcAft>
                          <a:spcPts val="0"/>
                        </a:spcAft>
                      </a:pPr>
                      <a:r>
                        <a:rPr lang="en-US" sz="1200" dirty="0">
                          <a:effectLst/>
                        </a:rPr>
                        <a:t> </a:t>
                      </a:r>
                    </a:p>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tc>
                  <a:txBody>
                    <a:bodyPr/>
                    <a:lstStyle/>
                    <a:p>
                      <a:pPr marL="0" marR="0">
                        <a:spcBef>
                          <a:spcPts val="0"/>
                        </a:spcBef>
                        <a:spcAft>
                          <a:spcPts val="0"/>
                        </a:spcAft>
                      </a:pPr>
                      <a:r>
                        <a:rPr lang="en-US" sz="1200" dirty="0">
                          <a:effectLst/>
                        </a:rPr>
                        <a:t>Flagship planning meetings</a:t>
                      </a:r>
                    </a:p>
                    <a:p>
                      <a:pPr marL="0" marR="0">
                        <a:spcBef>
                          <a:spcPts val="0"/>
                        </a:spcBef>
                        <a:spcAft>
                          <a:spcPts val="0"/>
                        </a:spcAft>
                      </a:pPr>
                      <a:r>
                        <a:rPr lang="en-US" sz="1200" dirty="0">
                          <a:effectLst/>
                        </a:rPr>
                        <a:t>ISC participates?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tc>
                  <a:txBody>
                    <a:bodyPr/>
                    <a:lstStyle/>
                    <a:p>
                      <a:pPr marL="0" marR="0">
                        <a:spcBef>
                          <a:spcPts val="0"/>
                        </a:spcBef>
                        <a:spcAft>
                          <a:spcPts val="0"/>
                        </a:spcAft>
                      </a:pPr>
                      <a:r>
                        <a:rPr lang="en-US" sz="1200" dirty="0">
                          <a:effectLst/>
                        </a:rPr>
                        <a:t>Mid-year progress report;</a:t>
                      </a:r>
                    </a:p>
                    <a:p>
                      <a:pPr marL="0" marR="0">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Detailed planning</a:t>
                      </a:r>
                    </a:p>
                  </a:txBody>
                  <a:tcPr marL="64820" marR="64820" marT="0" marB="0">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SC meeting reviews flagship progress &amp; planning</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tc>
                  <a:txBody>
                    <a:bodyPr/>
                    <a:lstStyle/>
                    <a:p>
                      <a:pPr marL="0" marR="0">
                        <a:spcBef>
                          <a:spcPts val="0"/>
                        </a:spcBef>
                        <a:spcAft>
                          <a:spcPts val="0"/>
                        </a:spcAft>
                      </a:pPr>
                      <a:r>
                        <a:rPr lang="en-US" sz="1200" dirty="0">
                          <a:effectLst/>
                        </a:rPr>
                        <a:t>Countries, partners, flagships prepare Annual Report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92D050"/>
                    </a:solidFill>
                  </a:tcPr>
                </a:tc>
                <a:extLst>
                  <a:ext uri="{0D108BD9-81ED-4DB2-BD59-A6C34878D82A}">
                    <a16:rowId xmlns:a16="http://schemas.microsoft.com/office/drawing/2014/main" val="10000"/>
                  </a:ext>
                </a:extLst>
              </a:tr>
            </a:tbl>
          </a:graphicData>
        </a:graphic>
      </p:graphicFrame>
      <p:sp>
        <p:nvSpPr>
          <p:cNvPr id="9" name="TextBox 8"/>
          <p:cNvSpPr txBox="1"/>
          <p:nvPr/>
        </p:nvSpPr>
        <p:spPr>
          <a:xfrm>
            <a:off x="814387" y="4373165"/>
            <a:ext cx="2128155" cy="369332"/>
          </a:xfrm>
          <a:prstGeom prst="rect">
            <a:avLst/>
          </a:prstGeom>
          <a:noFill/>
        </p:spPr>
        <p:txBody>
          <a:bodyPr wrap="square" rtlCol="0">
            <a:spAutoFit/>
          </a:bodyPr>
          <a:lstStyle/>
          <a:p>
            <a:r>
              <a:rPr lang="en-US" sz="1800" dirty="0"/>
              <a:t>2019 Reporting</a:t>
            </a:r>
          </a:p>
        </p:txBody>
      </p:sp>
      <p:sp>
        <p:nvSpPr>
          <p:cNvPr id="10" name="TextBox 9"/>
          <p:cNvSpPr txBox="1"/>
          <p:nvPr/>
        </p:nvSpPr>
        <p:spPr>
          <a:xfrm>
            <a:off x="843645" y="2671106"/>
            <a:ext cx="1640193" cy="369332"/>
          </a:xfrm>
          <a:prstGeom prst="rect">
            <a:avLst/>
          </a:prstGeom>
          <a:noFill/>
        </p:spPr>
        <p:txBody>
          <a:bodyPr wrap="none" rtlCol="0">
            <a:spAutoFit/>
          </a:bodyPr>
          <a:lstStyle/>
          <a:p>
            <a:r>
              <a:rPr lang="en-US" sz="1800" dirty="0"/>
              <a:t>2018 Execution</a:t>
            </a:r>
          </a:p>
        </p:txBody>
      </p:sp>
      <p:graphicFrame>
        <p:nvGraphicFramePr>
          <p:cNvPr id="11" name="Table 10"/>
          <p:cNvGraphicFramePr>
            <a:graphicFrameLocks noGrp="1"/>
          </p:cNvGraphicFramePr>
          <p:nvPr>
            <p:extLst>
              <p:ext uri="{D42A27DB-BD31-4B8C-83A1-F6EECF244321}">
                <p14:modId xmlns:p14="http://schemas.microsoft.com/office/powerpoint/2010/main" val="2217441238"/>
              </p:ext>
            </p:extLst>
          </p:nvPr>
        </p:nvGraphicFramePr>
        <p:xfrm>
          <a:off x="833437" y="4709160"/>
          <a:ext cx="7772400" cy="1310640"/>
        </p:xfrm>
        <a:graphic>
          <a:graphicData uri="http://schemas.openxmlformats.org/drawingml/2006/table">
            <a:tbl>
              <a:tblPr firstRow="1" firstCol="1" bandRow="1">
                <a:tableStyleId>{5C22544A-7EE6-4342-B048-85BDC9FD1C3A}</a:tableStyleId>
              </a:tblPr>
              <a:tblGrid>
                <a:gridCol w="643999">
                  <a:extLst>
                    <a:ext uri="{9D8B030D-6E8A-4147-A177-3AD203B41FA5}">
                      <a16:colId xmlns:a16="http://schemas.microsoft.com/office/drawing/2014/main" val="20000"/>
                    </a:ext>
                  </a:extLst>
                </a:gridCol>
                <a:gridCol w="645199">
                  <a:extLst>
                    <a:ext uri="{9D8B030D-6E8A-4147-A177-3AD203B41FA5}">
                      <a16:colId xmlns:a16="http://schemas.microsoft.com/office/drawing/2014/main" val="20001"/>
                    </a:ext>
                  </a:extLst>
                </a:gridCol>
                <a:gridCol w="645199">
                  <a:extLst>
                    <a:ext uri="{9D8B030D-6E8A-4147-A177-3AD203B41FA5}">
                      <a16:colId xmlns:a16="http://schemas.microsoft.com/office/drawing/2014/main" val="20002"/>
                    </a:ext>
                  </a:extLst>
                </a:gridCol>
                <a:gridCol w="1042166">
                  <a:extLst>
                    <a:ext uri="{9D8B030D-6E8A-4147-A177-3AD203B41FA5}">
                      <a16:colId xmlns:a16="http://schemas.microsoft.com/office/drawing/2014/main" val="20003"/>
                    </a:ext>
                  </a:extLst>
                </a:gridCol>
                <a:gridCol w="477503">
                  <a:extLst>
                    <a:ext uri="{9D8B030D-6E8A-4147-A177-3AD203B41FA5}">
                      <a16:colId xmlns:a16="http://schemas.microsoft.com/office/drawing/2014/main" val="20004"/>
                    </a:ext>
                  </a:extLst>
                </a:gridCol>
                <a:gridCol w="713020">
                  <a:extLst>
                    <a:ext uri="{9D8B030D-6E8A-4147-A177-3AD203B41FA5}">
                      <a16:colId xmlns:a16="http://schemas.microsoft.com/office/drawing/2014/main" val="20005"/>
                    </a:ext>
                  </a:extLst>
                </a:gridCol>
                <a:gridCol w="644599">
                  <a:extLst>
                    <a:ext uri="{9D8B030D-6E8A-4147-A177-3AD203B41FA5}">
                      <a16:colId xmlns:a16="http://schemas.microsoft.com/office/drawing/2014/main" val="20006"/>
                    </a:ext>
                  </a:extLst>
                </a:gridCol>
                <a:gridCol w="591783">
                  <a:extLst>
                    <a:ext uri="{9D8B030D-6E8A-4147-A177-3AD203B41FA5}">
                      <a16:colId xmlns:a16="http://schemas.microsoft.com/office/drawing/2014/main" val="20007"/>
                    </a:ext>
                  </a:extLst>
                </a:gridCol>
                <a:gridCol w="591783">
                  <a:extLst>
                    <a:ext uri="{9D8B030D-6E8A-4147-A177-3AD203B41FA5}">
                      <a16:colId xmlns:a16="http://schemas.microsoft.com/office/drawing/2014/main" val="20008"/>
                    </a:ext>
                  </a:extLst>
                </a:gridCol>
                <a:gridCol w="593583">
                  <a:extLst>
                    <a:ext uri="{9D8B030D-6E8A-4147-A177-3AD203B41FA5}">
                      <a16:colId xmlns:a16="http://schemas.microsoft.com/office/drawing/2014/main" val="20009"/>
                    </a:ext>
                  </a:extLst>
                </a:gridCol>
                <a:gridCol w="591783">
                  <a:extLst>
                    <a:ext uri="{9D8B030D-6E8A-4147-A177-3AD203B41FA5}">
                      <a16:colId xmlns:a16="http://schemas.microsoft.com/office/drawing/2014/main" val="20010"/>
                    </a:ext>
                  </a:extLst>
                </a:gridCol>
                <a:gridCol w="591783">
                  <a:extLst>
                    <a:ext uri="{9D8B030D-6E8A-4147-A177-3AD203B41FA5}">
                      <a16:colId xmlns:a16="http://schemas.microsoft.com/office/drawing/2014/main" val="20011"/>
                    </a:ext>
                  </a:extLst>
                </a:gridCol>
              </a:tblGrid>
              <a:tr h="396240">
                <a:tc gridSpan="2">
                  <a:txBody>
                    <a:bodyPr/>
                    <a:lstStyle/>
                    <a:p>
                      <a:pPr marL="0" marR="0">
                        <a:spcBef>
                          <a:spcPts val="0"/>
                        </a:spcBef>
                        <a:spcAft>
                          <a:spcPts val="0"/>
                        </a:spcAft>
                      </a:pPr>
                      <a:r>
                        <a:rPr lang="en-US" sz="1200" dirty="0">
                          <a:solidFill>
                            <a:schemeClr val="tx1"/>
                          </a:solidFill>
                          <a:effectLst/>
                        </a:rPr>
                        <a:t>Annual Report drafted</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hMerge="1">
                  <a:txBody>
                    <a:bodyPr/>
                    <a:lstStyle/>
                    <a:p>
                      <a:pPr marL="0" marR="0">
                        <a:spcBef>
                          <a:spcPts val="0"/>
                        </a:spcBef>
                        <a:spcAft>
                          <a:spcPts val="0"/>
                        </a:spcAft>
                      </a:pP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solidFill>
                            <a:schemeClr val="tx1"/>
                          </a:solidFill>
                          <a:effectLst/>
                        </a:rPr>
                        <a:t>Annual report submitted</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extLst>
                  <a:ext uri="{0D108BD9-81ED-4DB2-BD59-A6C34878D82A}">
                    <a16:rowId xmlns:a16="http://schemas.microsoft.com/office/drawing/2014/main" val="10000"/>
                  </a:ext>
                </a:extLst>
              </a:tr>
              <a:tr h="518560">
                <a:tc>
                  <a:txBody>
                    <a:bodyPr/>
                    <a:lstStyle/>
                    <a:p>
                      <a:pPr marL="0" marR="0">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gridSpan="3">
                  <a:txBody>
                    <a:bodyPr/>
                    <a:lstStyle/>
                    <a:p>
                      <a:pPr marL="0" marR="0">
                        <a:spcBef>
                          <a:spcPts val="0"/>
                        </a:spcBef>
                        <a:spcAft>
                          <a:spcPts val="0"/>
                        </a:spcAft>
                      </a:pPr>
                      <a:r>
                        <a:rPr lang="en-US" sz="1200" dirty="0">
                          <a:effectLst/>
                        </a:rPr>
                        <a:t>ISC meeting reviews CRP and flagship outputs and achievements</a:t>
                      </a:r>
                    </a:p>
                    <a:p>
                      <a:pPr marL="0" marR="0">
                        <a:spcBef>
                          <a:spcPts val="0"/>
                        </a:spcBef>
                        <a:spcAft>
                          <a:spcPts val="0"/>
                        </a:spcAft>
                      </a:pPr>
                      <a:r>
                        <a:rPr lang="en-US" sz="1200" dirty="0">
                          <a:effectLst/>
                        </a:rPr>
                        <a:t>Flagship review and planning meetings</a:t>
                      </a:r>
                    </a:p>
                  </a:txBody>
                  <a:tcPr marL="64820" marR="64820" marT="0" marB="0">
                    <a:solidFill>
                      <a:srgbClr val="FFCC00"/>
                    </a:solidFill>
                  </a:tcPr>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tc>
                  <a:txBody>
                    <a:bodyPr/>
                    <a:lstStyle/>
                    <a:p>
                      <a:pPr marL="0" marR="0">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4820" marR="64820" marT="0" marB="0">
                    <a:solidFill>
                      <a:srgbClr val="FFCC00"/>
                    </a:solidFill>
                  </a:tcPr>
                </a:tc>
                <a:extLst>
                  <a:ext uri="{0D108BD9-81ED-4DB2-BD59-A6C34878D82A}">
                    <a16:rowId xmlns:a16="http://schemas.microsoft.com/office/drawing/2014/main" val="10001"/>
                  </a:ext>
                </a:extLst>
              </a:tr>
            </a:tbl>
          </a:graphicData>
        </a:graphic>
      </p:graphicFrame>
      <p:sp>
        <p:nvSpPr>
          <p:cNvPr id="14" name="Rectangular Callout 13"/>
          <p:cNvSpPr/>
          <p:nvPr/>
        </p:nvSpPr>
        <p:spPr>
          <a:xfrm>
            <a:off x="6371542" y="2305522"/>
            <a:ext cx="2239058" cy="379422"/>
          </a:xfrm>
          <a:prstGeom prst="wedgeRectCallout">
            <a:avLst>
              <a:gd name="adj1" fmla="val 27067"/>
              <a:gd name="adj2" fmla="val -9342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ysClr val="windowText" lastClr="000000"/>
                </a:solidFill>
              </a:rPr>
              <a:t>ISC recommendations</a:t>
            </a:r>
          </a:p>
        </p:txBody>
      </p:sp>
      <p:sp>
        <p:nvSpPr>
          <p:cNvPr id="17" name="Rectangular Callout 16"/>
          <p:cNvSpPr/>
          <p:nvPr/>
        </p:nvSpPr>
        <p:spPr>
          <a:xfrm>
            <a:off x="1595779" y="6147640"/>
            <a:ext cx="2239058" cy="379422"/>
          </a:xfrm>
          <a:prstGeom prst="wedgeRectCallout">
            <a:avLst>
              <a:gd name="adj1" fmla="val -28185"/>
              <a:gd name="adj2" fmla="val -7216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bg1"/>
                </a:solidFill>
              </a:rPr>
              <a:t>ISC / Board reviews</a:t>
            </a:r>
          </a:p>
        </p:txBody>
      </p:sp>
      <p:sp>
        <p:nvSpPr>
          <p:cNvPr id="18" name="Rectangular Callout 17"/>
          <p:cNvSpPr/>
          <p:nvPr/>
        </p:nvSpPr>
        <p:spPr>
          <a:xfrm>
            <a:off x="6496732" y="4092099"/>
            <a:ext cx="2109105" cy="512144"/>
          </a:xfrm>
          <a:prstGeom prst="wedgeRectCallout">
            <a:avLst>
              <a:gd name="adj1" fmla="val 3045"/>
              <a:gd name="adj2" fmla="val -7216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ysClr val="windowText" lastClr="000000"/>
                </a:solidFill>
              </a:rPr>
              <a:t>ISC Chair reports to Board</a:t>
            </a:r>
          </a:p>
        </p:txBody>
      </p:sp>
      <p:sp>
        <p:nvSpPr>
          <p:cNvPr id="19" name="Rectangular Callout 18"/>
          <p:cNvSpPr/>
          <p:nvPr/>
        </p:nvSpPr>
        <p:spPr>
          <a:xfrm>
            <a:off x="6149788" y="6124717"/>
            <a:ext cx="2590519" cy="379422"/>
          </a:xfrm>
          <a:prstGeom prst="wedgeRectCallout">
            <a:avLst>
              <a:gd name="adj1" fmla="val 3045"/>
              <a:gd name="adj2" fmla="val -7216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ysClr val="windowText" lastClr="000000"/>
                </a:solidFill>
              </a:rPr>
              <a:t>ISC Chair reports to Board</a:t>
            </a:r>
          </a:p>
        </p:txBody>
      </p:sp>
      <p:sp>
        <p:nvSpPr>
          <p:cNvPr id="20" name="Rectangular Callout 13">
            <a:extLst>
              <a:ext uri="{FF2B5EF4-FFF2-40B4-BE49-F238E27FC236}">
                <a16:creationId xmlns:a16="http://schemas.microsoft.com/office/drawing/2014/main" id="{39EE89BF-B92D-490F-A441-69694B00E7E6}"/>
              </a:ext>
            </a:extLst>
          </p:cNvPr>
          <p:cNvSpPr/>
          <p:nvPr/>
        </p:nvSpPr>
        <p:spPr>
          <a:xfrm>
            <a:off x="4132484" y="4135745"/>
            <a:ext cx="2239058" cy="379422"/>
          </a:xfrm>
          <a:prstGeom prst="wedgeRectCallout">
            <a:avLst>
              <a:gd name="adj1" fmla="val 27067"/>
              <a:gd name="adj2" fmla="val -9342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ysClr val="windowText" lastClr="000000"/>
                </a:solidFill>
              </a:rPr>
              <a:t>ISC recommendations</a:t>
            </a:r>
          </a:p>
        </p:txBody>
      </p:sp>
    </p:spTree>
    <p:extLst>
      <p:ext uri="{BB962C8B-B14F-4D97-AF65-F5344CB8AC3E}">
        <p14:creationId xmlns:p14="http://schemas.microsoft.com/office/powerpoint/2010/main" val="2581903781"/>
      </p:ext>
    </p:extLst>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type="body" sz="quarter" idx="11"/>
          </p:nvPr>
        </p:nvSpPr>
        <p:spPr/>
        <p:txBody>
          <a:bodyPr/>
          <a:lstStyle/>
          <a:p>
            <a:pPr marL="285750">
              <a:buClrTx/>
            </a:pPr>
            <a:r>
              <a:rPr lang="en-US" sz="3200" dirty="0"/>
              <a:t>(Ideal) CRP planning cycle</a:t>
            </a:r>
          </a:p>
          <a:p>
            <a:pPr marL="285750">
              <a:buFont typeface="Arial" panose="020B0604020202020204" pitchFamily="34" charset="0"/>
              <a:buChar char="•"/>
            </a:pPr>
            <a:endParaRPr lang="en-GB" sz="2800" dirty="0"/>
          </a:p>
          <a:p>
            <a:pPr marL="285750">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a:p>
            <a:pPr marL="285750" indent="-285750">
              <a:buClrTx/>
              <a:buFont typeface="Arial" panose="020B0604020202020204" pitchFamily="34" charset="0"/>
              <a:buChar char="•"/>
            </a:pPr>
            <a:endParaRPr lang="en-GB" sz="2800" dirty="0"/>
          </a:p>
        </p:txBody>
      </p:sp>
      <p:graphicFrame>
        <p:nvGraphicFramePr>
          <p:cNvPr id="2" name="Table 1"/>
          <p:cNvGraphicFramePr>
            <a:graphicFrameLocks noGrp="1"/>
          </p:cNvGraphicFramePr>
          <p:nvPr>
            <p:extLst>
              <p:ext uri="{D42A27DB-BD31-4B8C-83A1-F6EECF244321}">
                <p14:modId xmlns:p14="http://schemas.microsoft.com/office/powerpoint/2010/main" val="2070006665"/>
              </p:ext>
            </p:extLst>
          </p:nvPr>
        </p:nvGraphicFramePr>
        <p:xfrm>
          <a:off x="1101968" y="1008185"/>
          <a:ext cx="7455878" cy="4508997"/>
        </p:xfrm>
        <a:graphic>
          <a:graphicData uri="http://schemas.openxmlformats.org/drawingml/2006/table">
            <a:tbl>
              <a:tblPr firstRow="1" firstCol="1" bandRow="1">
                <a:tableStyleId>{3C2FFA5D-87B4-456A-9821-1D502468CF0F}</a:tableStyleId>
              </a:tblPr>
              <a:tblGrid>
                <a:gridCol w="1065953">
                  <a:extLst>
                    <a:ext uri="{9D8B030D-6E8A-4147-A177-3AD203B41FA5}">
                      <a16:colId xmlns:a16="http://schemas.microsoft.com/office/drawing/2014/main" val="20000"/>
                    </a:ext>
                  </a:extLst>
                </a:gridCol>
                <a:gridCol w="1622103">
                  <a:extLst>
                    <a:ext uri="{9D8B030D-6E8A-4147-A177-3AD203B41FA5}">
                      <a16:colId xmlns:a16="http://schemas.microsoft.com/office/drawing/2014/main" val="20004"/>
                    </a:ext>
                  </a:extLst>
                </a:gridCol>
                <a:gridCol w="1622103">
                  <a:extLst>
                    <a:ext uri="{9D8B030D-6E8A-4147-A177-3AD203B41FA5}">
                      <a16:colId xmlns:a16="http://schemas.microsoft.com/office/drawing/2014/main" val="20001"/>
                    </a:ext>
                  </a:extLst>
                </a:gridCol>
                <a:gridCol w="1517825">
                  <a:extLst>
                    <a:ext uri="{9D8B030D-6E8A-4147-A177-3AD203B41FA5}">
                      <a16:colId xmlns:a16="http://schemas.microsoft.com/office/drawing/2014/main" val="20002"/>
                    </a:ext>
                  </a:extLst>
                </a:gridCol>
                <a:gridCol w="1627894">
                  <a:extLst>
                    <a:ext uri="{9D8B030D-6E8A-4147-A177-3AD203B41FA5}">
                      <a16:colId xmlns:a16="http://schemas.microsoft.com/office/drawing/2014/main" val="20003"/>
                    </a:ext>
                  </a:extLst>
                </a:gridCol>
              </a:tblGrid>
              <a:tr h="165401">
                <a:tc>
                  <a:txBody>
                    <a:bodyPr/>
                    <a:lstStyle/>
                    <a:p>
                      <a:pPr algn="ctr">
                        <a:lnSpc>
                          <a:spcPct val="115000"/>
                        </a:lnSpc>
                        <a:spcAft>
                          <a:spcPts val="0"/>
                        </a:spcAf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ITEM</a:t>
                      </a:r>
                    </a:p>
                  </a:txBody>
                  <a:tcPr marL="58838" marR="58838" marT="0" marB="0"/>
                </a:tc>
                <a:tc>
                  <a:txBody>
                    <a:bodyPr/>
                    <a:lstStyle/>
                    <a:p>
                      <a:pPr algn="ctr">
                        <a:lnSpc>
                          <a:spcPct val="115000"/>
                        </a:lnSpc>
                        <a:spcAft>
                          <a:spcPts val="0"/>
                        </a:spcAft>
                      </a:pPr>
                      <a:r>
                        <a:rPr lang="en-GB" sz="1800" dirty="0">
                          <a:effectLst/>
                        </a:rPr>
                        <a:t>Apr-Jun</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Jul-Sep</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Oct-Dec</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gn="ctr">
                        <a:lnSpc>
                          <a:spcPct val="115000"/>
                        </a:lnSpc>
                        <a:spcAft>
                          <a:spcPts val="0"/>
                        </a:spcAft>
                      </a:pPr>
                      <a:r>
                        <a:rPr lang="en-GB" sz="1800" dirty="0">
                          <a:effectLst/>
                        </a:rPr>
                        <a:t>Jan-Mar</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val="10000"/>
                  </a:ext>
                </a:extLst>
              </a:tr>
              <a:tr h="1202914">
                <a:tc>
                  <a:txBody>
                    <a:bodyPr/>
                    <a:lstStyle/>
                    <a:p>
                      <a:pPr>
                        <a:lnSpc>
                          <a:spcPct val="115000"/>
                        </a:lnSpc>
                        <a:spcAft>
                          <a:spcPts val="0"/>
                        </a:spcAft>
                      </a:pPr>
                      <a:r>
                        <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POWB</a:t>
                      </a:r>
                    </a:p>
                  </a:txBody>
                  <a:tcPr marL="58838" marR="58838" marT="0" marB="0"/>
                </a:tc>
                <a:tc>
                  <a:txBody>
                    <a:bodyPr/>
                    <a:lstStyle/>
                    <a:p>
                      <a:pPr>
                        <a:lnSpc>
                          <a:spcPct val="115000"/>
                        </a:lnSpc>
                        <a:spcAft>
                          <a:spcPts val="0"/>
                        </a:spcAft>
                      </a:pPr>
                      <a:r>
                        <a:rPr lang="en-GB" sz="1200" b="1" dirty="0">
                          <a:effectLst/>
                        </a:rPr>
                        <a:t>Based on review, identify/agree next steps for activities to be continued/</a:t>
                      </a: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stopped/initiated</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Update Flagship SIP to reflect changes and rationale; associated changes in resource planning</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Present initial plans to ISC for feedback; ISC gives indicative approval of POWB</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Partners start internal budgeting exercise, initial draft of Activity Sheets</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POWB narrative drafted and circulated for comment (FLs, PMC, ISC)</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Partners and FLs finalize Activity Sheets</a:t>
                      </a:r>
                      <a:r>
                        <a:rPr lang="en-GB" sz="1200" b="1" baseline="0" dirty="0">
                          <a:effectLst/>
                        </a:rPr>
                        <a:t> </a:t>
                      </a:r>
                      <a:r>
                        <a:rPr lang="en-GB" sz="1200" b="1" dirty="0">
                          <a:effectLst/>
                        </a:rPr>
                        <a:t> ensuring internal consistency</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POWB narrative finalized and circulated for comment (FLs, PMC, ILRI IMC, ILRI Board)</a:t>
                      </a:r>
                    </a:p>
                    <a:p>
                      <a:pPr>
                        <a:lnSpc>
                          <a:spcPct val="115000"/>
                        </a:lnSpc>
                        <a:spcAft>
                          <a:spcPts val="0"/>
                        </a:spcAft>
                      </a:pPr>
                      <a:endParaRPr lang="en-GB" sz="1200" b="1" dirty="0">
                        <a:effectLst/>
                      </a:endParaRPr>
                    </a:p>
                    <a:p>
                      <a:pPr>
                        <a:lnSpc>
                          <a:spcPct val="115000"/>
                        </a:lnSpc>
                        <a:spcAft>
                          <a:spcPts val="0"/>
                        </a:spcAft>
                      </a:pPr>
                      <a:r>
                        <a:rPr lang="en-GB" sz="1200" b="1" dirty="0">
                          <a:effectLst/>
                        </a:rPr>
                        <a:t>Entry of POWB into MARLO</a:t>
                      </a:r>
                    </a:p>
                    <a:p>
                      <a:pPr>
                        <a:lnSpc>
                          <a:spcPct val="115000"/>
                        </a:lnSpc>
                        <a:spcAft>
                          <a:spcPts val="0"/>
                        </a:spcAft>
                      </a:pPr>
                      <a:endParaRPr lang="en-GB" sz="1200" b="1" dirty="0">
                        <a:effectLst/>
                      </a:endParaRPr>
                    </a:p>
                    <a:p>
                      <a:pPr>
                        <a:lnSpc>
                          <a:spcPct val="115000"/>
                        </a:lnSpc>
                        <a:spcAft>
                          <a:spcPts val="0"/>
                        </a:spcAft>
                      </a:pPr>
                      <a:r>
                        <a:rPr lang="en-GB" sz="1200" b="1" dirty="0">
                          <a:effectLst/>
                        </a:rPr>
                        <a:t>Final submission of POWB late Jan</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val="10001"/>
                  </a:ext>
                </a:extLst>
              </a:tr>
              <a:tr h="902452">
                <a:tc>
                  <a:txBody>
                    <a:bodyPr/>
                    <a:lstStyle/>
                    <a:p>
                      <a:pPr>
                        <a:lnSpc>
                          <a:spcPct val="115000"/>
                        </a:lnSpc>
                        <a:spcAft>
                          <a:spcPts val="0"/>
                        </a:spcAft>
                      </a:pPr>
                      <a:r>
                        <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CRP Reporting</a:t>
                      </a: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Annual financial statement submitted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Mid-year progress report (e.g. traffic light) entered in MARLO</a:t>
                      </a:r>
                    </a:p>
                    <a:p>
                      <a:pPr>
                        <a:lnSpc>
                          <a:spcPct val="115000"/>
                        </a:lnSpc>
                        <a:spcAft>
                          <a:spcPts val="0"/>
                        </a:spcAft>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Draft annual report, including indicator data</a:t>
                      </a:r>
                      <a:r>
                        <a:rPr lang="en-GB" sz="1200" b="1"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200" b="1" dirty="0">
                          <a:effectLst/>
                        </a:rPr>
                        <a:t>and review of significance of achievements</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PMC /ISC /IMC/ILRI</a:t>
                      </a:r>
                      <a:r>
                        <a:rPr lang="en-GB" sz="1200" b="1" baseline="0" dirty="0">
                          <a:effectLst/>
                        </a:rPr>
                        <a:t> </a:t>
                      </a:r>
                      <a:r>
                        <a:rPr lang="en-GB" sz="1200" b="1" dirty="0">
                          <a:effectLst/>
                        </a:rPr>
                        <a:t>Board reviews annual report for comment 2 weeks before submission</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200" b="1" dirty="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1200" b="1" dirty="0">
                          <a:effectLst/>
                        </a:rPr>
                        <a:t>Annual report finalized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val="10002"/>
                  </a:ext>
                </a:extLst>
              </a:tr>
              <a:tr h="451093">
                <a:tc>
                  <a:txBody>
                    <a:bodyPr/>
                    <a:lstStyle/>
                    <a:p>
                      <a:pPr>
                        <a:lnSpc>
                          <a:spcPct val="115000"/>
                        </a:lnSpc>
                        <a:spcAft>
                          <a:spcPts val="0"/>
                        </a:spcAft>
                      </a:pPr>
                      <a:r>
                        <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ISC reporting to</a:t>
                      </a:r>
                      <a:r>
                        <a:rPr lang="en-GB" sz="1200" b="1"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ILRI Board</a:t>
                      </a:r>
                    </a:p>
                  </a:txBody>
                  <a:tcPr marL="58838" marR="58838" marT="0" marB="0"/>
                </a:tc>
                <a:tc>
                  <a:txBody>
                    <a:bodyPr/>
                    <a:lstStyle/>
                    <a:p>
                      <a:pPr>
                        <a:lnSpc>
                          <a:spcPct val="115000"/>
                        </a:lnSpc>
                        <a:spcAft>
                          <a:spcPts val="0"/>
                        </a:spcAft>
                      </a:pP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ISC report to PMC, IMC and ILRI Board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ISC chair reports to the ILRI Board</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tc>
                  <a:txBody>
                    <a:bodyPr/>
                    <a:lstStyle/>
                    <a:p>
                      <a:pPr>
                        <a:lnSpc>
                          <a:spcPct val="115000"/>
                        </a:lnSpc>
                        <a:spcAft>
                          <a:spcPts val="0"/>
                        </a:spcAft>
                      </a:pPr>
                      <a:r>
                        <a:rPr lang="en-GB" sz="1200" b="1" dirty="0">
                          <a:effectLst/>
                        </a:rPr>
                        <a:t> </a:t>
                      </a:r>
                      <a:endParaRPr lang="en-GB"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8838" marR="58838"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110861419"/>
      </p:ext>
    </p:extLst>
  </p:cSld>
  <p:clrMapOvr>
    <a:masterClrMapping/>
  </p:clrMapOvr>
  <p:transition spd="slow" advTm="364222">
    <p:wipe dir="d"/>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CRP monitoring, evaluation, learning and impact assessment (MELIA) framework</a:t>
            </a:r>
          </a:p>
        </p:txBody>
      </p:sp>
      <p:pic>
        <p:nvPicPr>
          <p:cNvPr id="4" name="Picture 3"/>
          <p:cNvPicPr/>
          <p:nvPr/>
        </p:nvPicPr>
        <p:blipFill rotWithShape="1">
          <a:blip r:embed="rId3" cstate="email">
            <a:extLst>
              <a:ext uri="{28A0092B-C50C-407E-A947-70E740481C1C}">
                <a14:useLocalDpi xmlns:a14="http://schemas.microsoft.com/office/drawing/2010/main" val="0"/>
              </a:ext>
            </a:extLst>
          </a:blip>
          <a:srcRect l="4972" t="1675" r="4548" b="1733"/>
          <a:stretch/>
        </p:blipFill>
        <p:spPr>
          <a:xfrm>
            <a:off x="1145930" y="1570891"/>
            <a:ext cx="7842739" cy="4900247"/>
          </a:xfrm>
          <a:prstGeom prst="rect">
            <a:avLst/>
          </a:prstGeom>
        </p:spPr>
      </p:pic>
    </p:spTree>
    <p:extLst>
      <p:ext uri="{BB962C8B-B14F-4D97-AF65-F5344CB8AC3E}">
        <p14:creationId xmlns:p14="http://schemas.microsoft.com/office/powerpoint/2010/main" val="954442103"/>
      </p:ext>
    </p:extLst>
  </p:cSld>
  <p:clrMapOvr>
    <a:masterClrMapping/>
  </p:clrMapOvr>
  <p:transition spd="slow" advTm="114162">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Operating modalities</a:t>
            </a:r>
          </a:p>
        </p:txBody>
      </p:sp>
    </p:spTree>
    <p:extLst>
      <p:ext uri="{BB962C8B-B14F-4D97-AF65-F5344CB8AC3E}">
        <p14:creationId xmlns:p14="http://schemas.microsoft.com/office/powerpoint/2010/main" val="3894084251"/>
      </p:ext>
    </p:extLst>
  </p:cSld>
  <p:clrMapOvr>
    <a:masterClrMapping/>
  </p:clrMapOvr>
  <p:transition spd="slow" advTm="22250">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Operating modalities</a:t>
            </a:r>
          </a:p>
        </p:txBody>
      </p:sp>
      <p:sp>
        <p:nvSpPr>
          <p:cNvPr id="3" name="Text Placeholder 2"/>
          <p:cNvSpPr>
            <a:spLocks noGrp="1"/>
          </p:cNvSpPr>
          <p:nvPr>
            <p:ph type="body" sz="quarter" idx="12"/>
          </p:nvPr>
        </p:nvSpPr>
        <p:spPr>
          <a:xfrm>
            <a:off x="1295400" y="1185584"/>
            <a:ext cx="7678271" cy="5276335"/>
          </a:xfrm>
        </p:spPr>
        <p:txBody>
          <a:bodyPr>
            <a:normAutofit lnSpcReduction="10000"/>
          </a:bodyPr>
          <a:lstStyle/>
          <a:p>
            <a:pPr>
              <a:lnSpc>
                <a:spcPct val="100000"/>
              </a:lnSpc>
              <a:spcBef>
                <a:spcPts val="0"/>
              </a:spcBef>
              <a:spcAft>
                <a:spcPts val="1000"/>
              </a:spcAft>
            </a:pPr>
            <a:r>
              <a:rPr lang="en-US" dirty="0"/>
              <a:t>Two meetings annually</a:t>
            </a:r>
          </a:p>
          <a:p>
            <a:pPr lvl="1">
              <a:spcBef>
                <a:spcPts val="0"/>
              </a:spcBef>
              <a:spcAft>
                <a:spcPts val="1000"/>
              </a:spcAft>
            </a:pPr>
            <a:r>
              <a:rPr lang="en-US" dirty="0"/>
              <a:t>Participate in April-June flagship planning meetings</a:t>
            </a:r>
          </a:p>
          <a:p>
            <a:pPr lvl="1">
              <a:spcBef>
                <a:spcPts val="0"/>
              </a:spcBef>
              <a:spcAft>
                <a:spcPts val="1000"/>
              </a:spcAft>
            </a:pPr>
            <a:r>
              <a:rPr lang="en-US" dirty="0"/>
              <a:t>Review progress &amp; plans (preliminary POWB) in September</a:t>
            </a:r>
          </a:p>
          <a:p>
            <a:pPr>
              <a:lnSpc>
                <a:spcPct val="100000"/>
              </a:lnSpc>
              <a:spcBef>
                <a:spcPts val="0"/>
              </a:spcBef>
              <a:spcAft>
                <a:spcPts val="1000"/>
              </a:spcAft>
            </a:pPr>
            <a:r>
              <a:rPr lang="en-US" dirty="0"/>
              <a:t>One ISC member ‘assigned’ to each flagship</a:t>
            </a:r>
          </a:p>
          <a:p>
            <a:pPr lvl="1">
              <a:spcBef>
                <a:spcPts val="0"/>
              </a:spcBef>
              <a:spcAft>
                <a:spcPts val="1000"/>
              </a:spcAft>
            </a:pPr>
            <a:r>
              <a:rPr lang="en-US" dirty="0"/>
              <a:t>For deeper engagement and understanding</a:t>
            </a:r>
          </a:p>
          <a:p>
            <a:pPr lvl="1">
              <a:spcBef>
                <a:spcPts val="0"/>
              </a:spcBef>
              <a:spcAft>
                <a:spcPts val="1000"/>
              </a:spcAft>
            </a:pPr>
            <a:r>
              <a:rPr lang="en-US" dirty="0"/>
              <a:t>But all ISC members should be familiar with all flagships</a:t>
            </a:r>
          </a:p>
          <a:p>
            <a:pPr>
              <a:lnSpc>
                <a:spcPct val="100000"/>
              </a:lnSpc>
              <a:spcBef>
                <a:spcPts val="0"/>
              </a:spcBef>
              <a:spcAft>
                <a:spcPts val="1000"/>
              </a:spcAft>
            </a:pPr>
            <a:r>
              <a:rPr lang="en-US" dirty="0"/>
              <a:t>Reporting highlights and explains rationale for:</a:t>
            </a:r>
          </a:p>
          <a:p>
            <a:pPr lvl="1">
              <a:spcBef>
                <a:spcPts val="0"/>
              </a:spcBef>
              <a:spcAft>
                <a:spcPts val="1000"/>
              </a:spcAft>
            </a:pPr>
            <a:r>
              <a:rPr lang="en-US" dirty="0"/>
              <a:t>1-3 key recommendations per flagship and overall CRP</a:t>
            </a:r>
          </a:p>
          <a:p>
            <a:pPr lvl="1">
              <a:spcBef>
                <a:spcPts val="0"/>
              </a:spcBef>
              <a:spcAft>
                <a:spcPts val="1000"/>
              </a:spcAft>
            </a:pPr>
            <a:r>
              <a:rPr lang="en-US" dirty="0"/>
              <a:t>Any Flagships/activities meriting less/more investment (as a zero-sum game!)</a:t>
            </a:r>
          </a:p>
          <a:p>
            <a:pPr lvl="1">
              <a:spcBef>
                <a:spcPts val="0"/>
              </a:spcBef>
              <a:spcAft>
                <a:spcPts val="1000"/>
              </a:spcAft>
            </a:pPr>
            <a:endParaRPr lang="en-US" dirty="0"/>
          </a:p>
        </p:txBody>
      </p:sp>
    </p:spTree>
    <p:extLst>
      <p:ext uri="{BB962C8B-B14F-4D97-AF65-F5344CB8AC3E}">
        <p14:creationId xmlns:p14="http://schemas.microsoft.com/office/powerpoint/2010/main" val="1414555328"/>
      </p:ext>
    </p:extLst>
  </p:cSld>
  <p:clrMapOvr>
    <a:masterClrMapping/>
  </p:clrMapOvr>
  <p:transition spd="slow" advTm="69546">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Interpreting the Terms of Reference</a:t>
            </a:r>
          </a:p>
        </p:txBody>
      </p:sp>
      <p:sp>
        <p:nvSpPr>
          <p:cNvPr id="3" name="Text Placeholder 2"/>
          <p:cNvSpPr>
            <a:spLocks noGrp="1"/>
          </p:cNvSpPr>
          <p:nvPr>
            <p:ph type="body" sz="quarter" idx="12"/>
          </p:nvPr>
        </p:nvSpPr>
        <p:spPr>
          <a:xfrm>
            <a:off x="1313329" y="1429265"/>
            <a:ext cx="7435017" cy="5276335"/>
          </a:xfrm>
        </p:spPr>
        <p:txBody>
          <a:bodyPr>
            <a:normAutofit/>
          </a:bodyPr>
          <a:lstStyle/>
          <a:p>
            <a:pPr>
              <a:lnSpc>
                <a:spcPct val="100000"/>
              </a:lnSpc>
              <a:spcBef>
                <a:spcPts val="0"/>
              </a:spcBef>
              <a:spcAft>
                <a:spcPts val="1000"/>
              </a:spcAft>
            </a:pPr>
            <a:r>
              <a:rPr lang="en-US" dirty="0"/>
              <a:t>Challenging Flagships and CRP to strengthen coherence of research activities and partnerships within a compelling Theory of Change</a:t>
            </a:r>
          </a:p>
          <a:p>
            <a:pPr>
              <a:lnSpc>
                <a:spcPct val="100000"/>
              </a:lnSpc>
              <a:spcBef>
                <a:spcPts val="0"/>
              </a:spcBef>
              <a:spcAft>
                <a:spcPts val="1000"/>
              </a:spcAft>
            </a:pPr>
            <a:r>
              <a:rPr lang="en-US" dirty="0"/>
              <a:t>Providing an independent view of whether the level of effort between activities and flagships merits adjustment: helping the management committee to make hard decisions</a:t>
            </a:r>
          </a:p>
          <a:p>
            <a:pPr>
              <a:lnSpc>
                <a:spcPct val="100000"/>
              </a:lnSpc>
              <a:spcBef>
                <a:spcPts val="0"/>
              </a:spcBef>
              <a:spcAft>
                <a:spcPts val="1000"/>
              </a:spcAft>
            </a:pPr>
            <a:r>
              <a:rPr lang="en-US" dirty="0"/>
              <a:t>Supporting the CRP, but offering independent feedback to ILRI management and ILRI Board</a:t>
            </a:r>
          </a:p>
          <a:p>
            <a:pPr>
              <a:lnSpc>
                <a:spcPct val="100000"/>
              </a:lnSpc>
              <a:spcBef>
                <a:spcPts val="0"/>
              </a:spcBef>
              <a:spcAft>
                <a:spcPts val="1000"/>
              </a:spcAft>
            </a:pPr>
            <a:endParaRPr lang="en-US" dirty="0"/>
          </a:p>
          <a:p>
            <a:pPr>
              <a:lnSpc>
                <a:spcPct val="100000"/>
              </a:lnSpc>
              <a:spcBef>
                <a:spcPts val="0"/>
              </a:spcBef>
              <a:spcAft>
                <a:spcPts val="1000"/>
              </a:spcAft>
            </a:pPr>
            <a:endParaRPr lang="en-US" dirty="0"/>
          </a:p>
        </p:txBody>
      </p:sp>
    </p:spTree>
    <p:extLst>
      <p:ext uri="{BB962C8B-B14F-4D97-AF65-F5344CB8AC3E}">
        <p14:creationId xmlns:p14="http://schemas.microsoft.com/office/powerpoint/2010/main" val="1511557440"/>
      </p:ext>
    </p:extLst>
  </p:cSld>
  <p:clrMapOvr>
    <a:masterClrMapping/>
  </p:clrMapOvr>
  <p:transition spd="slow" advTm="69546">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Tasks for this meeting</a:t>
            </a:r>
          </a:p>
        </p:txBody>
      </p:sp>
      <p:sp>
        <p:nvSpPr>
          <p:cNvPr id="3" name="Text Placeholder 2"/>
          <p:cNvSpPr>
            <a:spLocks noGrp="1"/>
          </p:cNvSpPr>
          <p:nvPr>
            <p:ph type="body" sz="quarter" idx="12"/>
          </p:nvPr>
        </p:nvSpPr>
        <p:spPr>
          <a:xfrm>
            <a:off x="1295400" y="1185584"/>
            <a:ext cx="7678271" cy="5276335"/>
          </a:xfrm>
        </p:spPr>
        <p:txBody>
          <a:bodyPr>
            <a:normAutofit fontScale="77500" lnSpcReduction="20000"/>
          </a:bodyPr>
          <a:lstStyle/>
          <a:p>
            <a:pPr>
              <a:lnSpc>
                <a:spcPct val="100000"/>
              </a:lnSpc>
              <a:spcBef>
                <a:spcPts val="0"/>
              </a:spcBef>
              <a:spcAft>
                <a:spcPts val="1000"/>
              </a:spcAft>
            </a:pPr>
            <a:r>
              <a:rPr lang="en-US" dirty="0"/>
              <a:t>Agree on:</a:t>
            </a:r>
          </a:p>
          <a:p>
            <a:pPr lvl="1">
              <a:spcBef>
                <a:spcPts val="0"/>
              </a:spcBef>
              <a:spcAft>
                <a:spcPts val="1000"/>
              </a:spcAft>
            </a:pPr>
            <a:r>
              <a:rPr lang="en-US" dirty="0"/>
              <a:t>the role ISC sees itself playing</a:t>
            </a:r>
          </a:p>
          <a:p>
            <a:pPr lvl="1">
              <a:spcBef>
                <a:spcPts val="0"/>
              </a:spcBef>
              <a:spcAft>
                <a:spcPts val="1000"/>
              </a:spcAft>
            </a:pPr>
            <a:r>
              <a:rPr lang="en-US" dirty="0"/>
              <a:t>individual members’ roles and responsibilities</a:t>
            </a:r>
          </a:p>
          <a:p>
            <a:pPr>
              <a:lnSpc>
                <a:spcPct val="100000"/>
              </a:lnSpc>
              <a:spcBef>
                <a:spcPts val="0"/>
              </a:spcBef>
              <a:spcAft>
                <a:spcPts val="1000"/>
              </a:spcAft>
            </a:pPr>
            <a:r>
              <a:rPr lang="en-US" dirty="0"/>
              <a:t>Recommend:</a:t>
            </a:r>
          </a:p>
          <a:p>
            <a:pPr lvl="1">
              <a:spcBef>
                <a:spcPts val="0"/>
              </a:spcBef>
              <a:spcAft>
                <a:spcPts val="1000"/>
              </a:spcAft>
            </a:pPr>
            <a:r>
              <a:rPr lang="en-US" dirty="0"/>
              <a:t>any adjustments to the modalities to support the effectiveness of the ISC </a:t>
            </a:r>
          </a:p>
          <a:p>
            <a:pPr lvl="1">
              <a:spcBef>
                <a:spcPts val="0"/>
              </a:spcBef>
              <a:spcAft>
                <a:spcPts val="1000"/>
              </a:spcAft>
            </a:pPr>
            <a:r>
              <a:rPr lang="en-US" dirty="0"/>
              <a:t>documentation the ISC needs to be effective</a:t>
            </a:r>
          </a:p>
          <a:p>
            <a:pPr lvl="1">
              <a:spcBef>
                <a:spcPts val="0"/>
              </a:spcBef>
              <a:spcAft>
                <a:spcPts val="1000"/>
              </a:spcAft>
            </a:pPr>
            <a:r>
              <a:rPr lang="en-US" dirty="0"/>
              <a:t>meeting schedule: May/June for face-to-face or flagship meetings; week of Sept 17</a:t>
            </a:r>
            <a:r>
              <a:rPr lang="en-US" baseline="30000" dirty="0"/>
              <a:t>th</a:t>
            </a:r>
            <a:r>
              <a:rPr lang="en-US" dirty="0"/>
              <a:t> for face-to-face</a:t>
            </a:r>
          </a:p>
          <a:p>
            <a:pPr>
              <a:spcBef>
                <a:spcPts val="0"/>
              </a:spcBef>
              <a:spcAft>
                <a:spcPts val="1000"/>
              </a:spcAft>
            </a:pPr>
            <a:r>
              <a:rPr lang="en-US" dirty="0"/>
              <a:t>Provide feedback and recommendations:</a:t>
            </a:r>
          </a:p>
          <a:p>
            <a:pPr lvl="1">
              <a:spcBef>
                <a:spcPts val="0"/>
              </a:spcBef>
              <a:spcAft>
                <a:spcPts val="1000"/>
              </a:spcAft>
            </a:pPr>
            <a:r>
              <a:rPr lang="en-US" dirty="0"/>
              <a:t>Are the CRP/flagships making convincing progress towards their targeted outcomes</a:t>
            </a:r>
          </a:p>
          <a:p>
            <a:pPr lvl="1">
              <a:spcBef>
                <a:spcPts val="0"/>
              </a:spcBef>
              <a:spcAft>
                <a:spcPts val="1000"/>
              </a:spcAft>
            </a:pPr>
            <a:r>
              <a:rPr lang="en-US" dirty="0"/>
              <a:t>Are the CRP/flagship strategies and planned activities reasonable vis-à-vis the proposal, available resources and lessons learned to date</a:t>
            </a:r>
          </a:p>
          <a:p>
            <a:pPr lvl="1">
              <a:spcBef>
                <a:spcPts val="0"/>
              </a:spcBef>
              <a:spcAft>
                <a:spcPts val="1000"/>
              </a:spcAft>
            </a:pPr>
            <a:endParaRPr lang="en-US" dirty="0"/>
          </a:p>
          <a:p>
            <a:pPr lvl="1">
              <a:spcBef>
                <a:spcPts val="0"/>
              </a:spcBef>
              <a:spcAft>
                <a:spcPts val="1000"/>
              </a:spcAft>
            </a:pPr>
            <a:endParaRPr lang="en-US" dirty="0"/>
          </a:p>
        </p:txBody>
      </p:sp>
    </p:spTree>
    <p:extLst>
      <p:ext uri="{BB962C8B-B14F-4D97-AF65-F5344CB8AC3E}">
        <p14:creationId xmlns:p14="http://schemas.microsoft.com/office/powerpoint/2010/main" val="3992163791"/>
      </p:ext>
    </p:extLst>
  </p:cSld>
  <p:clrMapOvr>
    <a:masterClrMapping/>
  </p:clrMapOvr>
  <p:transition spd="slow" advTm="69546">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Other issues?</a:t>
            </a:r>
          </a:p>
        </p:txBody>
      </p:sp>
      <p:sp>
        <p:nvSpPr>
          <p:cNvPr id="3" name="Text Placeholder 2"/>
          <p:cNvSpPr>
            <a:spLocks noGrp="1"/>
          </p:cNvSpPr>
          <p:nvPr>
            <p:ph type="body" sz="quarter" idx="12"/>
          </p:nvPr>
        </p:nvSpPr>
        <p:spPr>
          <a:xfrm>
            <a:off x="1295400" y="1185584"/>
            <a:ext cx="7678271" cy="5276335"/>
          </a:xfrm>
        </p:spPr>
        <p:txBody>
          <a:bodyPr>
            <a:normAutofit/>
          </a:bodyPr>
          <a:lstStyle/>
          <a:p>
            <a:pPr>
              <a:lnSpc>
                <a:spcPct val="100000"/>
              </a:lnSpc>
              <a:spcBef>
                <a:spcPts val="0"/>
              </a:spcBef>
              <a:spcAft>
                <a:spcPts val="1000"/>
              </a:spcAft>
            </a:pPr>
            <a:r>
              <a:rPr lang="en-US" dirty="0"/>
              <a:t>Membership</a:t>
            </a:r>
          </a:p>
          <a:p>
            <a:pPr lvl="1">
              <a:spcBef>
                <a:spcPts val="0"/>
              </a:spcBef>
              <a:spcAft>
                <a:spcPts val="1000"/>
              </a:spcAft>
            </a:pPr>
            <a:r>
              <a:rPr lang="en-US" dirty="0"/>
              <a:t>Identifying the 5</a:t>
            </a:r>
            <a:r>
              <a:rPr lang="en-US" baseline="30000" dirty="0"/>
              <a:t>th</a:t>
            </a:r>
            <a:r>
              <a:rPr lang="en-US" dirty="0"/>
              <a:t> member</a:t>
            </a:r>
          </a:p>
          <a:p>
            <a:pPr lvl="1">
              <a:spcBef>
                <a:spcPts val="0"/>
              </a:spcBef>
              <a:spcAft>
                <a:spcPts val="1000"/>
              </a:spcAft>
            </a:pPr>
            <a:r>
              <a:rPr lang="en-US" dirty="0"/>
              <a:t>Considering a 6</a:t>
            </a:r>
            <a:r>
              <a:rPr lang="en-US" baseline="30000" dirty="0"/>
              <a:t>th</a:t>
            </a:r>
            <a:r>
              <a:rPr lang="en-US" dirty="0"/>
              <a:t> member</a:t>
            </a:r>
          </a:p>
          <a:p>
            <a:pPr marL="0" indent="0">
              <a:spcBef>
                <a:spcPts val="0"/>
              </a:spcBef>
              <a:spcAft>
                <a:spcPts val="1000"/>
              </a:spcAft>
              <a:buNone/>
            </a:pPr>
            <a:endParaRPr lang="en-US" dirty="0"/>
          </a:p>
          <a:p>
            <a:pPr lvl="1">
              <a:spcBef>
                <a:spcPts val="0"/>
              </a:spcBef>
              <a:spcAft>
                <a:spcPts val="1000"/>
              </a:spcAft>
            </a:pPr>
            <a:endParaRPr lang="en-US" dirty="0"/>
          </a:p>
          <a:p>
            <a:pPr lvl="1">
              <a:spcBef>
                <a:spcPts val="0"/>
              </a:spcBef>
              <a:spcAft>
                <a:spcPts val="1000"/>
              </a:spcAft>
            </a:pPr>
            <a:endParaRPr lang="en-US" dirty="0"/>
          </a:p>
        </p:txBody>
      </p:sp>
    </p:spTree>
    <p:extLst>
      <p:ext uri="{BB962C8B-B14F-4D97-AF65-F5344CB8AC3E}">
        <p14:creationId xmlns:p14="http://schemas.microsoft.com/office/powerpoint/2010/main" val="1746861309"/>
      </p:ext>
    </p:extLst>
  </p:cSld>
  <p:clrMapOvr>
    <a:masterClrMapping/>
  </p:clrMapOvr>
  <p:transition spd="slow" advTm="69546">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Conflict of Interest forms</a:t>
            </a:r>
          </a:p>
        </p:txBody>
      </p:sp>
    </p:spTree>
    <p:extLst>
      <p:ext uri="{BB962C8B-B14F-4D97-AF65-F5344CB8AC3E}">
        <p14:creationId xmlns:p14="http://schemas.microsoft.com/office/powerpoint/2010/main" val="1224048951"/>
      </p:ext>
    </p:extLst>
  </p:cSld>
  <p:clrMapOvr>
    <a:masterClrMapping/>
  </p:clrMapOvr>
  <p:transition spd="slow" advTm="22250">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Welcome </a:t>
            </a:r>
          </a:p>
          <a:p>
            <a:r>
              <a:rPr lang="en-US" dirty="0"/>
              <a:t>&amp; </a:t>
            </a:r>
          </a:p>
          <a:p>
            <a:r>
              <a:rPr lang="en-US" dirty="0"/>
              <a:t>Introductions !</a:t>
            </a:r>
          </a:p>
        </p:txBody>
      </p:sp>
    </p:spTree>
    <p:extLst>
      <p:ext uri="{BB962C8B-B14F-4D97-AF65-F5344CB8AC3E}">
        <p14:creationId xmlns:p14="http://schemas.microsoft.com/office/powerpoint/2010/main" val="3199499712"/>
      </p:ext>
    </p:extLst>
  </p:cSld>
  <p:clrMapOvr>
    <a:masterClrMapping/>
  </p:clrMapOvr>
  <p:transition spd="slow" advTm="22250">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8117923"/>
      </p:ext>
    </p:extLst>
  </p:cSld>
  <p:clrMapOvr>
    <a:masterClrMapping/>
  </p:clrMapOvr>
  <p:transition spd="slow" advTm="9008">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Agenda</a:t>
            </a:r>
          </a:p>
        </p:txBody>
      </p:sp>
      <p:sp>
        <p:nvSpPr>
          <p:cNvPr id="3" name="Text Placeholder 2"/>
          <p:cNvSpPr>
            <a:spLocks noGrp="1"/>
          </p:cNvSpPr>
          <p:nvPr>
            <p:ph type="body" sz="quarter" idx="12"/>
          </p:nvPr>
        </p:nvSpPr>
        <p:spPr>
          <a:xfrm>
            <a:off x="1371600" y="1333500"/>
            <a:ext cx="7467600" cy="4876800"/>
          </a:xfrm>
        </p:spPr>
        <p:txBody>
          <a:bodyPr>
            <a:normAutofit fontScale="92500"/>
          </a:bodyPr>
          <a:lstStyle/>
          <a:p>
            <a:pPr marL="514350" lvl="0" indent="-514350">
              <a:buFont typeface="+mj-lt"/>
              <a:buAutoNum type="arabicPeriod"/>
              <a:defRPr/>
            </a:pPr>
            <a:r>
              <a:rPr lang="en-US" sz="2600" dirty="0">
                <a:solidFill>
                  <a:prstClr val="black"/>
                </a:solidFill>
              </a:rPr>
              <a:t>Welcome and introductions</a:t>
            </a:r>
          </a:p>
          <a:p>
            <a:pPr marL="514350" lvl="0" indent="-514350">
              <a:buFont typeface="+mj-lt"/>
              <a:buAutoNum type="arabicPeriod"/>
              <a:defRPr/>
            </a:pPr>
            <a:r>
              <a:rPr lang="en-US" sz="2600" dirty="0">
                <a:solidFill>
                  <a:prstClr val="black"/>
                </a:solidFill>
              </a:rPr>
              <a:t>Overview of meeting flow</a:t>
            </a:r>
          </a:p>
          <a:p>
            <a:pPr marL="514350" indent="-514350">
              <a:buFont typeface="+mj-lt"/>
              <a:buAutoNum type="arabicPeriod"/>
              <a:defRPr/>
            </a:pPr>
            <a:r>
              <a:rPr lang="en-US" sz="2600" dirty="0">
                <a:solidFill>
                  <a:prstClr val="black"/>
                </a:solidFill>
              </a:rPr>
              <a:t>Reviewing ISC Terms of Reference</a:t>
            </a:r>
          </a:p>
          <a:p>
            <a:pPr marL="514350" indent="-514350">
              <a:buFont typeface="+mj-lt"/>
              <a:buAutoNum type="arabicPeriod"/>
              <a:defRPr/>
            </a:pPr>
            <a:r>
              <a:rPr lang="en-US" sz="2600" dirty="0">
                <a:solidFill>
                  <a:prstClr val="black"/>
                </a:solidFill>
              </a:rPr>
              <a:t>Initial thoughts on operating modalities</a:t>
            </a:r>
          </a:p>
          <a:p>
            <a:pPr marL="514350" indent="-514350">
              <a:buFont typeface="+mj-lt"/>
              <a:buAutoNum type="arabicPeriod"/>
              <a:defRPr/>
            </a:pPr>
            <a:r>
              <a:rPr lang="en-US" sz="2600" dirty="0">
                <a:solidFill>
                  <a:prstClr val="black"/>
                </a:solidFill>
              </a:rPr>
              <a:t>Conflict of interest forms</a:t>
            </a:r>
          </a:p>
          <a:p>
            <a:pPr marL="514350" lvl="0" indent="-514350">
              <a:buFont typeface="+mj-lt"/>
              <a:buAutoNum type="arabicPeriod"/>
              <a:defRPr/>
            </a:pPr>
            <a:endParaRPr lang="en-US" sz="2600" dirty="0">
              <a:solidFill>
                <a:prstClr val="black"/>
              </a:solidFill>
            </a:endParaRPr>
          </a:p>
          <a:p>
            <a:pPr marL="514350" lvl="0" indent="-514350">
              <a:buFont typeface="+mj-lt"/>
              <a:buAutoNum type="arabicPeriod"/>
              <a:defRPr/>
            </a:pPr>
            <a:endParaRPr lang="en-US" sz="2600" dirty="0">
              <a:solidFill>
                <a:prstClr val="black"/>
              </a:solidFill>
            </a:endParaRPr>
          </a:p>
          <a:p>
            <a:pPr marL="514350" lvl="0" indent="-514350">
              <a:buFont typeface="+mj-lt"/>
              <a:buAutoNum type="arabicPeriod"/>
              <a:defRPr/>
            </a:pPr>
            <a:endParaRPr lang="en-US" sz="1600" dirty="0">
              <a:solidFill>
                <a:prstClr val="black"/>
              </a:solidFill>
            </a:endParaRPr>
          </a:p>
          <a:p>
            <a:pPr marL="0" indent="0">
              <a:buNone/>
            </a:pPr>
            <a:endParaRPr lang="en-US" dirty="0"/>
          </a:p>
        </p:txBody>
      </p:sp>
    </p:spTree>
    <p:custDataLst>
      <p:tags r:id="rId1"/>
    </p:custDataLst>
    <p:extLst>
      <p:ext uri="{BB962C8B-B14F-4D97-AF65-F5344CB8AC3E}">
        <p14:creationId xmlns:p14="http://schemas.microsoft.com/office/powerpoint/2010/main" val="350943039"/>
      </p:ext>
    </p:extLst>
  </p:cSld>
  <p:clrMapOvr>
    <a:masterClrMapping/>
  </p:clrMapOvr>
  <p:transition spd="slow" advTm="30203">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Meeting Flow </a:t>
            </a:r>
          </a:p>
        </p:txBody>
      </p:sp>
    </p:spTree>
    <p:extLst>
      <p:ext uri="{BB962C8B-B14F-4D97-AF65-F5344CB8AC3E}">
        <p14:creationId xmlns:p14="http://schemas.microsoft.com/office/powerpoint/2010/main" val="12072806"/>
      </p:ext>
    </p:extLst>
  </p:cSld>
  <p:clrMapOvr>
    <a:masterClrMapping/>
  </p:clrMapOvr>
  <p:transition spd="slow" advTm="22250">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1"/>
          </p:nvPr>
        </p:nvSpPr>
        <p:spPr>
          <a:xfrm>
            <a:off x="1267556" y="250522"/>
            <a:ext cx="7219951" cy="606669"/>
          </a:xfrm>
        </p:spPr>
        <p:txBody>
          <a:bodyPr/>
          <a:lstStyle/>
          <a:p>
            <a:r>
              <a:rPr lang="en-GB" dirty="0"/>
              <a:t>Meeting agenda</a:t>
            </a:r>
          </a:p>
        </p:txBody>
      </p:sp>
      <p:graphicFrame>
        <p:nvGraphicFramePr>
          <p:cNvPr id="6" name="Table 5">
            <a:extLst>
              <a:ext uri="{FF2B5EF4-FFF2-40B4-BE49-F238E27FC236}">
                <a16:creationId xmlns:a16="http://schemas.microsoft.com/office/drawing/2014/main" id="{834059D3-4805-4BA1-B35D-4752BB4E3B3C}"/>
              </a:ext>
            </a:extLst>
          </p:cNvPr>
          <p:cNvGraphicFramePr>
            <a:graphicFrameLocks noGrp="1"/>
          </p:cNvGraphicFramePr>
          <p:nvPr>
            <p:extLst>
              <p:ext uri="{D42A27DB-BD31-4B8C-83A1-F6EECF244321}">
                <p14:modId xmlns:p14="http://schemas.microsoft.com/office/powerpoint/2010/main" val="3916653312"/>
              </p:ext>
            </p:extLst>
          </p:nvPr>
        </p:nvGraphicFramePr>
        <p:xfrm>
          <a:off x="1267557" y="857191"/>
          <a:ext cx="7388471" cy="5933440"/>
        </p:xfrm>
        <a:graphic>
          <a:graphicData uri="http://schemas.openxmlformats.org/drawingml/2006/table">
            <a:tbl>
              <a:tblPr firstRow="1" bandRow="1">
                <a:tableStyleId>{69CF1AB2-1976-4502-BF36-3FF5EA218861}</a:tableStyleId>
              </a:tblPr>
              <a:tblGrid>
                <a:gridCol w="1011956">
                  <a:extLst>
                    <a:ext uri="{9D8B030D-6E8A-4147-A177-3AD203B41FA5}">
                      <a16:colId xmlns:a16="http://schemas.microsoft.com/office/drawing/2014/main" val="475503445"/>
                    </a:ext>
                  </a:extLst>
                </a:gridCol>
                <a:gridCol w="4862127">
                  <a:extLst>
                    <a:ext uri="{9D8B030D-6E8A-4147-A177-3AD203B41FA5}">
                      <a16:colId xmlns:a16="http://schemas.microsoft.com/office/drawing/2014/main" val="3050002392"/>
                    </a:ext>
                  </a:extLst>
                </a:gridCol>
                <a:gridCol w="1514388">
                  <a:extLst>
                    <a:ext uri="{9D8B030D-6E8A-4147-A177-3AD203B41FA5}">
                      <a16:colId xmlns:a16="http://schemas.microsoft.com/office/drawing/2014/main" val="1637273979"/>
                    </a:ext>
                  </a:extLst>
                </a:gridCol>
              </a:tblGrid>
              <a:tr h="370840">
                <a:tc rowSpan="5">
                  <a:txBody>
                    <a:bodyPr/>
                    <a:lstStyle/>
                    <a:p>
                      <a:r>
                        <a:rPr lang="en-US" b="0" dirty="0"/>
                        <a:t>Tues</a:t>
                      </a:r>
                    </a:p>
                  </a:txBody>
                  <a:tcPr/>
                </a:tc>
                <a:tc>
                  <a:txBody>
                    <a:bodyPr/>
                    <a:lstStyle/>
                    <a:p>
                      <a:r>
                        <a:rPr lang="en-US" b="0" dirty="0"/>
                        <a:t>‘Business meeting’ with ILRI management</a:t>
                      </a:r>
                    </a:p>
                  </a:txBody>
                  <a:tcPr/>
                </a:tc>
                <a:tc>
                  <a:txBody>
                    <a:bodyPr/>
                    <a:lstStyle/>
                    <a:p>
                      <a:r>
                        <a:rPr lang="en-US" b="0" dirty="0"/>
                        <a:t>8:30-9:45</a:t>
                      </a:r>
                    </a:p>
                  </a:txBody>
                  <a:tcPr/>
                </a:tc>
                <a:extLst>
                  <a:ext uri="{0D108BD9-81ED-4DB2-BD59-A6C34878D82A}">
                    <a16:rowId xmlns:a16="http://schemas.microsoft.com/office/drawing/2014/main" val="1621949331"/>
                  </a:ext>
                </a:extLst>
              </a:tr>
              <a:tr h="370840">
                <a:tc vMerge="1">
                  <a:txBody>
                    <a:bodyPr/>
                    <a:lstStyle/>
                    <a:p>
                      <a:endParaRPr lang="en-US" dirty="0"/>
                    </a:p>
                  </a:txBody>
                  <a:tcPr/>
                </a:tc>
                <a:tc>
                  <a:txBody>
                    <a:bodyPr/>
                    <a:lstStyle/>
                    <a:p>
                      <a:r>
                        <a:rPr lang="en-US" dirty="0"/>
                        <a:t>Committee planning</a:t>
                      </a:r>
                    </a:p>
                  </a:txBody>
                  <a:tcPr/>
                </a:tc>
                <a:tc>
                  <a:txBody>
                    <a:bodyPr/>
                    <a:lstStyle/>
                    <a:p>
                      <a:r>
                        <a:rPr lang="en-US" dirty="0"/>
                        <a:t>10:00-11:00</a:t>
                      </a:r>
                    </a:p>
                  </a:txBody>
                  <a:tcPr/>
                </a:tc>
                <a:extLst>
                  <a:ext uri="{0D108BD9-81ED-4DB2-BD59-A6C34878D82A}">
                    <a16:rowId xmlns:a16="http://schemas.microsoft.com/office/drawing/2014/main" val="3203993472"/>
                  </a:ext>
                </a:extLst>
              </a:tr>
              <a:tr h="370840">
                <a:tc vMerge="1">
                  <a:txBody>
                    <a:bodyPr/>
                    <a:lstStyle/>
                    <a:p>
                      <a:endParaRPr lang="en-US" dirty="0"/>
                    </a:p>
                  </a:txBody>
                  <a:tcPr/>
                </a:tc>
                <a:tc>
                  <a:txBody>
                    <a:bodyPr/>
                    <a:lstStyle/>
                    <a:p>
                      <a:r>
                        <a:rPr lang="en-US" dirty="0"/>
                        <a:t>CRP progress &amp; plans</a:t>
                      </a:r>
                    </a:p>
                  </a:txBody>
                  <a:tcPr/>
                </a:tc>
                <a:tc>
                  <a:txBody>
                    <a:bodyPr/>
                    <a:lstStyle/>
                    <a:p>
                      <a:r>
                        <a:rPr lang="en-US" dirty="0"/>
                        <a:t>11:00-12:30</a:t>
                      </a:r>
                    </a:p>
                  </a:txBody>
                  <a:tcPr/>
                </a:tc>
                <a:extLst>
                  <a:ext uri="{0D108BD9-81ED-4DB2-BD59-A6C34878D82A}">
                    <a16:rowId xmlns:a16="http://schemas.microsoft.com/office/drawing/2014/main" val="762372876"/>
                  </a:ext>
                </a:extLst>
              </a:tr>
              <a:tr h="370840">
                <a:tc vMerge="1">
                  <a:txBody>
                    <a:bodyPr/>
                    <a:lstStyle/>
                    <a:p>
                      <a:endParaRPr lang="en-US" dirty="0"/>
                    </a:p>
                  </a:txBody>
                  <a:tcPr/>
                </a:tc>
                <a:tc>
                  <a:txBody>
                    <a:bodyPr/>
                    <a:lstStyle/>
                    <a:p>
                      <a:r>
                        <a:rPr lang="en-US" dirty="0"/>
                        <a:t>Flagship progress &amp; plans (2)</a:t>
                      </a:r>
                    </a:p>
                  </a:txBody>
                  <a:tcPr/>
                </a:tc>
                <a:tc>
                  <a:txBody>
                    <a:bodyPr/>
                    <a:lstStyle/>
                    <a:p>
                      <a:r>
                        <a:rPr lang="en-US" dirty="0"/>
                        <a:t>14:00-17:15</a:t>
                      </a:r>
                    </a:p>
                  </a:txBody>
                  <a:tcPr/>
                </a:tc>
                <a:extLst>
                  <a:ext uri="{0D108BD9-81ED-4DB2-BD59-A6C34878D82A}">
                    <a16:rowId xmlns:a16="http://schemas.microsoft.com/office/drawing/2014/main" val="736717989"/>
                  </a:ext>
                </a:extLst>
              </a:tr>
              <a:tr h="370840">
                <a:tc vMerge="1">
                  <a:txBody>
                    <a:bodyPr/>
                    <a:lstStyle/>
                    <a:p>
                      <a:endParaRPr lang="en-US" dirty="0"/>
                    </a:p>
                  </a:txBody>
                  <a:tcPr/>
                </a:tc>
                <a:tc>
                  <a:txBody>
                    <a:bodyPr/>
                    <a:lstStyle/>
                    <a:p>
                      <a:r>
                        <a:rPr lang="en-US" dirty="0"/>
                        <a:t>Dinner out</a:t>
                      </a:r>
                    </a:p>
                  </a:txBody>
                  <a:tcPr/>
                </a:tc>
                <a:tc>
                  <a:txBody>
                    <a:bodyPr/>
                    <a:lstStyle/>
                    <a:p>
                      <a:endParaRPr lang="en-US" dirty="0"/>
                    </a:p>
                  </a:txBody>
                  <a:tcPr/>
                </a:tc>
                <a:extLst>
                  <a:ext uri="{0D108BD9-81ED-4DB2-BD59-A6C34878D82A}">
                    <a16:rowId xmlns:a16="http://schemas.microsoft.com/office/drawing/2014/main" val="3003750787"/>
                  </a:ext>
                </a:extLst>
              </a:tr>
              <a:tr h="370840">
                <a:tc rowSpan="5">
                  <a:txBody>
                    <a:bodyPr/>
                    <a:lstStyle/>
                    <a:p>
                      <a:r>
                        <a:rPr lang="en-US" dirty="0"/>
                        <a:t>Wed</a:t>
                      </a:r>
                    </a:p>
                  </a:txBody>
                  <a:tcPr/>
                </a:tc>
                <a:tc>
                  <a:txBody>
                    <a:bodyPr/>
                    <a:lstStyle/>
                    <a:p>
                      <a:r>
                        <a:rPr lang="en-US" dirty="0"/>
                        <a:t>Recap</a:t>
                      </a:r>
                    </a:p>
                  </a:txBody>
                  <a:tcPr/>
                </a:tc>
                <a:tc>
                  <a:txBody>
                    <a:bodyPr/>
                    <a:lstStyle/>
                    <a:p>
                      <a:r>
                        <a:rPr lang="en-US" dirty="0"/>
                        <a:t>8:30-9:00</a:t>
                      </a:r>
                    </a:p>
                  </a:txBody>
                  <a:tcPr/>
                </a:tc>
                <a:extLst>
                  <a:ext uri="{0D108BD9-81ED-4DB2-BD59-A6C34878D82A}">
                    <a16:rowId xmlns:a16="http://schemas.microsoft.com/office/drawing/2014/main" val="3793433819"/>
                  </a:ext>
                </a:extLst>
              </a:tr>
              <a:tr h="37084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Flagship progress &amp; plans (2), gender</a:t>
                      </a:r>
                    </a:p>
                  </a:txBody>
                  <a:tcPr/>
                </a:tc>
                <a:tc>
                  <a:txBody>
                    <a:bodyPr/>
                    <a:lstStyle/>
                    <a:p>
                      <a:r>
                        <a:rPr lang="en-US" dirty="0"/>
                        <a:t>9:00-13:00</a:t>
                      </a:r>
                    </a:p>
                  </a:txBody>
                  <a:tcPr/>
                </a:tc>
                <a:extLst>
                  <a:ext uri="{0D108BD9-81ED-4DB2-BD59-A6C34878D82A}">
                    <a16:rowId xmlns:a16="http://schemas.microsoft.com/office/drawing/2014/main" val="3372150295"/>
                  </a:ext>
                </a:extLst>
              </a:tr>
              <a:tr h="370840">
                <a:tc vMerge="1">
                  <a:txBody>
                    <a:bodyPr/>
                    <a:lstStyle/>
                    <a:p>
                      <a:endParaRPr lang="en-US"/>
                    </a:p>
                  </a:txBody>
                  <a:tcPr/>
                </a:tc>
                <a:tc>
                  <a:txBody>
                    <a:bodyPr/>
                    <a:lstStyle/>
                    <a:p>
                      <a:r>
                        <a:rPr lang="en-US" dirty="0"/>
                        <a:t>Campus tour</a:t>
                      </a:r>
                    </a:p>
                  </a:txBody>
                  <a:tcPr/>
                </a:tc>
                <a:tc>
                  <a:txBody>
                    <a:bodyPr/>
                    <a:lstStyle/>
                    <a:p>
                      <a:r>
                        <a:rPr lang="en-US" dirty="0"/>
                        <a:t>14:00-15:00</a:t>
                      </a:r>
                    </a:p>
                  </a:txBody>
                  <a:tcPr/>
                </a:tc>
                <a:extLst>
                  <a:ext uri="{0D108BD9-81ED-4DB2-BD59-A6C34878D82A}">
                    <a16:rowId xmlns:a16="http://schemas.microsoft.com/office/drawing/2014/main" val="210958493"/>
                  </a:ext>
                </a:extLst>
              </a:tr>
              <a:tr h="370840">
                <a:tc vMerge="1">
                  <a:txBody>
                    <a:bodyPr/>
                    <a:lstStyle/>
                    <a:p>
                      <a:endParaRPr lang="en-US"/>
                    </a:p>
                  </a:txBody>
                  <a:tcPr/>
                </a:tc>
                <a:tc>
                  <a:txBody>
                    <a:bodyPr/>
                    <a:lstStyle/>
                    <a:p>
                      <a:r>
                        <a:rPr lang="en-US" dirty="0"/>
                        <a:t>Flagship progress &amp; plans (1), M&amp;E</a:t>
                      </a:r>
                    </a:p>
                  </a:txBody>
                  <a:tcPr/>
                </a:tc>
                <a:tc>
                  <a:txBody>
                    <a:bodyPr/>
                    <a:lstStyle/>
                    <a:p>
                      <a:r>
                        <a:rPr lang="en-US" dirty="0"/>
                        <a:t>15:00-17:30</a:t>
                      </a:r>
                    </a:p>
                  </a:txBody>
                  <a:tcPr/>
                </a:tc>
                <a:extLst>
                  <a:ext uri="{0D108BD9-81ED-4DB2-BD59-A6C34878D82A}">
                    <a16:rowId xmlns:a16="http://schemas.microsoft.com/office/drawing/2014/main" val="1573943132"/>
                  </a:ext>
                </a:extLst>
              </a:tr>
              <a:tr h="370840">
                <a:tc vMerge="1">
                  <a:txBody>
                    <a:bodyPr/>
                    <a:lstStyle/>
                    <a:p>
                      <a:endParaRPr lang="en-US" dirty="0"/>
                    </a:p>
                  </a:txBody>
                  <a:tcPr/>
                </a:tc>
                <a:tc>
                  <a:txBody>
                    <a:bodyPr/>
                    <a:lstStyle/>
                    <a:p>
                      <a:r>
                        <a:rPr lang="en-US" dirty="0"/>
                        <a:t>Cocktail &amp; dinner at ILRI</a:t>
                      </a:r>
                    </a:p>
                  </a:txBody>
                  <a:tcPr/>
                </a:tc>
                <a:tc>
                  <a:txBody>
                    <a:bodyPr/>
                    <a:lstStyle/>
                    <a:p>
                      <a:endParaRPr lang="en-US" dirty="0"/>
                    </a:p>
                  </a:txBody>
                  <a:tcPr/>
                </a:tc>
                <a:extLst>
                  <a:ext uri="{0D108BD9-81ED-4DB2-BD59-A6C34878D82A}">
                    <a16:rowId xmlns:a16="http://schemas.microsoft.com/office/drawing/2014/main" val="139717135"/>
                  </a:ext>
                </a:extLst>
              </a:tr>
              <a:tr h="370840">
                <a:tc rowSpan="6">
                  <a:txBody>
                    <a:bodyPr/>
                    <a:lstStyle/>
                    <a:p>
                      <a:r>
                        <a:rPr lang="en-US" dirty="0"/>
                        <a:t>Thurs</a:t>
                      </a:r>
                    </a:p>
                  </a:txBody>
                  <a:tcPr/>
                </a:tc>
                <a:tc>
                  <a:txBody>
                    <a:bodyPr/>
                    <a:lstStyle/>
                    <a:p>
                      <a:r>
                        <a:rPr lang="en-US" dirty="0"/>
                        <a:t>Recap</a:t>
                      </a:r>
                    </a:p>
                  </a:txBody>
                  <a:tcPr/>
                </a:tc>
                <a:tc>
                  <a:txBody>
                    <a:bodyPr/>
                    <a:lstStyle/>
                    <a:p>
                      <a:r>
                        <a:rPr lang="en-US" dirty="0"/>
                        <a:t>8:30-8:45</a:t>
                      </a:r>
                    </a:p>
                  </a:txBody>
                  <a:tcPr/>
                </a:tc>
                <a:extLst>
                  <a:ext uri="{0D108BD9-81ED-4DB2-BD59-A6C34878D82A}">
                    <a16:rowId xmlns:a16="http://schemas.microsoft.com/office/drawing/2014/main" val="1927307467"/>
                  </a:ext>
                </a:extLst>
              </a:tr>
              <a:tr h="370840">
                <a:tc vMerge="1">
                  <a:txBody>
                    <a:bodyPr/>
                    <a:lstStyle/>
                    <a:p>
                      <a:endParaRPr lang="en-US" dirty="0"/>
                    </a:p>
                  </a:txBody>
                  <a:tcPr/>
                </a:tc>
                <a:tc>
                  <a:txBody>
                    <a:bodyPr/>
                    <a:lstStyle/>
                    <a:p>
                      <a:r>
                        <a:rPr lang="en-US" dirty="0"/>
                        <a:t>Capacity development</a:t>
                      </a:r>
                    </a:p>
                  </a:txBody>
                  <a:tcPr/>
                </a:tc>
                <a:tc>
                  <a:txBody>
                    <a:bodyPr/>
                    <a:lstStyle/>
                    <a:p>
                      <a:r>
                        <a:rPr lang="en-US" dirty="0"/>
                        <a:t>8:45-9:15</a:t>
                      </a:r>
                    </a:p>
                  </a:txBody>
                  <a:tcPr/>
                </a:tc>
                <a:extLst>
                  <a:ext uri="{0D108BD9-81ED-4DB2-BD59-A6C34878D82A}">
                    <a16:rowId xmlns:a16="http://schemas.microsoft.com/office/drawing/2014/main" val="2463219078"/>
                  </a:ext>
                </a:extLst>
              </a:tr>
              <a:tr h="370840">
                <a:tc vMerge="1">
                  <a:txBody>
                    <a:bodyPr/>
                    <a:lstStyle/>
                    <a:p>
                      <a:endParaRPr lang="en-US" dirty="0"/>
                    </a:p>
                  </a:txBody>
                  <a:tcPr/>
                </a:tc>
                <a:tc>
                  <a:txBody>
                    <a:bodyPr/>
                    <a:lstStyle/>
                    <a:p>
                      <a:r>
                        <a:rPr lang="en-US" dirty="0"/>
                        <a:t>Committee deliberations (side meetings?)</a:t>
                      </a:r>
                    </a:p>
                  </a:txBody>
                  <a:tcPr/>
                </a:tc>
                <a:tc>
                  <a:txBody>
                    <a:bodyPr/>
                    <a:lstStyle/>
                    <a:p>
                      <a:r>
                        <a:rPr lang="en-US" dirty="0"/>
                        <a:t>9:15-13:00</a:t>
                      </a:r>
                    </a:p>
                  </a:txBody>
                  <a:tcPr/>
                </a:tc>
                <a:extLst>
                  <a:ext uri="{0D108BD9-81ED-4DB2-BD59-A6C34878D82A}">
                    <a16:rowId xmlns:a16="http://schemas.microsoft.com/office/drawing/2014/main" val="1373641483"/>
                  </a:ext>
                </a:extLst>
              </a:tr>
              <a:tr h="370840">
                <a:tc vMerge="1">
                  <a:txBody>
                    <a:bodyPr/>
                    <a:lstStyle/>
                    <a:p>
                      <a:endParaRPr lang="en-US" dirty="0"/>
                    </a:p>
                  </a:txBody>
                  <a:tcPr/>
                </a:tc>
                <a:tc>
                  <a:txBody>
                    <a:bodyPr/>
                    <a:lstStyle/>
                    <a:p>
                      <a:r>
                        <a:rPr lang="en-US" dirty="0"/>
                        <a:t>Joint session with CRP Management Committee</a:t>
                      </a:r>
                    </a:p>
                  </a:txBody>
                  <a:tcPr/>
                </a:tc>
                <a:tc>
                  <a:txBody>
                    <a:bodyPr/>
                    <a:lstStyle/>
                    <a:p>
                      <a:r>
                        <a:rPr lang="en-US" dirty="0"/>
                        <a:t>13:00-15:30</a:t>
                      </a:r>
                    </a:p>
                  </a:txBody>
                  <a:tcPr/>
                </a:tc>
                <a:extLst>
                  <a:ext uri="{0D108BD9-81ED-4DB2-BD59-A6C34878D82A}">
                    <a16:rowId xmlns:a16="http://schemas.microsoft.com/office/drawing/2014/main" val="3001403331"/>
                  </a:ext>
                </a:extLst>
              </a:tr>
              <a:tr h="370840">
                <a:tc vMerge="1">
                  <a:txBody>
                    <a:bodyPr/>
                    <a:lstStyle/>
                    <a:p>
                      <a:endParaRPr lang="en-US" dirty="0"/>
                    </a:p>
                  </a:txBody>
                  <a:tcPr/>
                </a:tc>
                <a:tc>
                  <a:txBody>
                    <a:bodyPr/>
                    <a:lstStyle/>
                    <a:p>
                      <a:r>
                        <a:rPr lang="en-US" dirty="0"/>
                        <a:t>Committee deliberations</a:t>
                      </a:r>
                    </a:p>
                  </a:txBody>
                  <a:tcPr/>
                </a:tc>
                <a:tc>
                  <a:txBody>
                    <a:bodyPr/>
                    <a:lstStyle/>
                    <a:p>
                      <a:r>
                        <a:rPr lang="en-US" dirty="0"/>
                        <a:t>15:45-16:30</a:t>
                      </a:r>
                    </a:p>
                  </a:txBody>
                  <a:tcPr/>
                </a:tc>
                <a:extLst>
                  <a:ext uri="{0D108BD9-81ED-4DB2-BD59-A6C34878D82A}">
                    <a16:rowId xmlns:a16="http://schemas.microsoft.com/office/drawing/2014/main" val="367246512"/>
                  </a:ext>
                </a:extLst>
              </a:tr>
              <a:tr h="370840">
                <a:tc vMerge="1">
                  <a:txBody>
                    <a:bodyPr/>
                    <a:lstStyle/>
                    <a:p>
                      <a:endParaRPr lang="en-US" dirty="0"/>
                    </a:p>
                  </a:txBody>
                  <a:tcPr/>
                </a:tc>
                <a:tc>
                  <a:txBody>
                    <a:bodyPr/>
                    <a:lstStyle/>
                    <a:p>
                      <a:r>
                        <a:rPr lang="en-US" dirty="0"/>
                        <a:t>Wrap-up with ILRI management, evaluation</a:t>
                      </a:r>
                    </a:p>
                  </a:txBody>
                  <a:tcPr/>
                </a:tc>
                <a:tc>
                  <a:txBody>
                    <a:bodyPr/>
                    <a:lstStyle/>
                    <a:p>
                      <a:r>
                        <a:rPr lang="en-US" dirty="0"/>
                        <a:t>16:30-17:30</a:t>
                      </a:r>
                    </a:p>
                  </a:txBody>
                  <a:tcPr/>
                </a:tc>
                <a:extLst>
                  <a:ext uri="{0D108BD9-81ED-4DB2-BD59-A6C34878D82A}">
                    <a16:rowId xmlns:a16="http://schemas.microsoft.com/office/drawing/2014/main" val="200329109"/>
                  </a:ext>
                </a:extLst>
              </a:tr>
            </a:tbl>
          </a:graphicData>
        </a:graphic>
      </p:graphicFrame>
    </p:spTree>
    <p:extLst>
      <p:ext uri="{BB962C8B-B14F-4D97-AF65-F5344CB8AC3E}">
        <p14:creationId xmlns:p14="http://schemas.microsoft.com/office/powerpoint/2010/main" val="1631240000"/>
      </p:ext>
    </p:extLst>
  </p:cSld>
  <p:clrMapOvr>
    <a:masterClrMapping/>
  </p:clrMapOvr>
  <p:transition spd="slow" advTm="28344">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71600" y="2971800"/>
            <a:ext cx="6324600" cy="2438400"/>
          </a:xfrm>
        </p:spPr>
        <p:txBody>
          <a:bodyPr/>
          <a:lstStyle/>
          <a:p>
            <a:r>
              <a:rPr lang="en-US" dirty="0"/>
              <a:t>ISC Terms of References</a:t>
            </a:r>
          </a:p>
          <a:p>
            <a:r>
              <a:rPr lang="en-US" dirty="0"/>
              <a:t>Review</a:t>
            </a:r>
          </a:p>
        </p:txBody>
      </p:sp>
    </p:spTree>
    <p:extLst>
      <p:ext uri="{BB962C8B-B14F-4D97-AF65-F5344CB8AC3E}">
        <p14:creationId xmlns:p14="http://schemas.microsoft.com/office/powerpoint/2010/main" val="3671364330"/>
      </p:ext>
    </p:extLst>
  </p:cSld>
  <p:clrMapOvr>
    <a:masterClrMapping/>
  </p:clrMapOvr>
  <p:transition spd="slow" advTm="22250">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Background</a:t>
            </a:r>
          </a:p>
        </p:txBody>
      </p:sp>
      <p:sp>
        <p:nvSpPr>
          <p:cNvPr id="3" name="Text Placeholder 2"/>
          <p:cNvSpPr>
            <a:spLocks noGrp="1"/>
          </p:cNvSpPr>
          <p:nvPr>
            <p:ph type="body" sz="quarter" idx="12"/>
          </p:nvPr>
        </p:nvSpPr>
        <p:spPr>
          <a:xfrm>
            <a:off x="633046" y="1212152"/>
            <a:ext cx="8358554" cy="1535165"/>
          </a:xfrm>
        </p:spPr>
        <p:txBody>
          <a:bodyPr>
            <a:noAutofit/>
          </a:bodyPr>
          <a:lstStyle/>
          <a:p>
            <a:pPr>
              <a:lnSpc>
                <a:spcPct val="100000"/>
              </a:lnSpc>
              <a:spcBef>
                <a:spcPts val="0"/>
              </a:spcBef>
              <a:spcAft>
                <a:spcPts val="0"/>
              </a:spcAft>
            </a:pPr>
            <a:r>
              <a:rPr lang="en-US" dirty="0"/>
              <a:t>Each CRP maintains an Independent Steering Committee as part of governance structure</a:t>
            </a:r>
          </a:p>
        </p:txBody>
      </p:sp>
      <p:pic>
        <p:nvPicPr>
          <p:cNvPr id="1026" name="Picture 2" descr="image004">
            <a:extLst>
              <a:ext uri="{FF2B5EF4-FFF2-40B4-BE49-F238E27FC236}">
                <a16:creationId xmlns:a16="http://schemas.microsoft.com/office/drawing/2014/main" id="{0C9DB59C-A497-4E5A-9867-40E272C67C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0007" y="2171700"/>
            <a:ext cx="6144524" cy="46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436474"/>
      </p:ext>
    </p:extLst>
  </p:cSld>
  <p:clrMapOvr>
    <a:masterClrMapping/>
  </p:clrMapOvr>
  <p:transition spd="slow" advTm="94175">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ISC Terms of References</a:t>
            </a:r>
          </a:p>
        </p:txBody>
      </p:sp>
      <p:sp>
        <p:nvSpPr>
          <p:cNvPr id="3" name="Text Placeholder 2"/>
          <p:cNvSpPr>
            <a:spLocks noGrp="1"/>
          </p:cNvSpPr>
          <p:nvPr>
            <p:ph type="body" sz="quarter" idx="12"/>
          </p:nvPr>
        </p:nvSpPr>
        <p:spPr>
          <a:xfrm>
            <a:off x="1371600" y="973016"/>
            <a:ext cx="7467600" cy="5278315"/>
          </a:xfrm>
        </p:spPr>
        <p:txBody>
          <a:bodyPr>
            <a:normAutofit fontScale="92500" lnSpcReduction="10000"/>
          </a:bodyPr>
          <a:lstStyle/>
          <a:p>
            <a:pPr marL="0" indent="0" fontAlgn="auto">
              <a:lnSpc>
                <a:spcPct val="110000"/>
              </a:lnSpc>
              <a:spcBef>
                <a:spcPts val="0"/>
              </a:spcBef>
              <a:spcAft>
                <a:spcPts val="0"/>
              </a:spcAft>
              <a:buNone/>
            </a:pPr>
            <a:r>
              <a:rPr lang="en-US" dirty="0"/>
              <a:t>Provides expert advisory support and guidance to the CRP with a high level of expertise, inclusiveness and independence</a:t>
            </a:r>
          </a:p>
          <a:p>
            <a:pPr marL="0" indent="0" fontAlgn="auto">
              <a:lnSpc>
                <a:spcPct val="110000"/>
              </a:lnSpc>
              <a:spcBef>
                <a:spcPts val="0"/>
              </a:spcBef>
              <a:spcAft>
                <a:spcPts val="0"/>
              </a:spcAft>
              <a:buNone/>
            </a:pPr>
            <a:endParaRPr lang="en-US" dirty="0"/>
          </a:p>
          <a:p>
            <a:pPr fontAlgn="auto">
              <a:lnSpc>
                <a:spcPct val="110000"/>
              </a:lnSpc>
              <a:spcBef>
                <a:spcPts val="0"/>
              </a:spcBef>
              <a:spcAft>
                <a:spcPts val="0"/>
              </a:spcAft>
            </a:pPr>
            <a:r>
              <a:rPr lang="en-US" dirty="0"/>
              <a:t>Strategic direction and advice</a:t>
            </a:r>
            <a:endParaRPr lang="en-US" sz="2000" dirty="0"/>
          </a:p>
          <a:p>
            <a:pPr lvl="1">
              <a:lnSpc>
                <a:spcPct val="110000"/>
              </a:lnSpc>
              <a:spcBef>
                <a:spcPts val="0"/>
              </a:spcBef>
            </a:pPr>
            <a:r>
              <a:rPr lang="en-US" sz="2000" dirty="0"/>
              <a:t>Evaluation of progress achieved</a:t>
            </a:r>
          </a:p>
          <a:p>
            <a:pPr lvl="1">
              <a:lnSpc>
                <a:spcPct val="110000"/>
              </a:lnSpc>
              <a:spcBef>
                <a:spcPts val="0"/>
              </a:spcBef>
            </a:pPr>
            <a:r>
              <a:rPr lang="en-US" sz="2000" dirty="0"/>
              <a:t>Quality of science, approaches, outputs</a:t>
            </a:r>
          </a:p>
          <a:p>
            <a:pPr lvl="1">
              <a:lnSpc>
                <a:spcPct val="110000"/>
              </a:lnSpc>
              <a:spcBef>
                <a:spcPts val="0"/>
              </a:spcBef>
            </a:pPr>
            <a:r>
              <a:rPr lang="en-US" sz="2000" dirty="0"/>
              <a:t>Relevance in achieving targeted outcomes</a:t>
            </a:r>
          </a:p>
          <a:p>
            <a:pPr lvl="1">
              <a:lnSpc>
                <a:spcPct val="110000"/>
              </a:lnSpc>
              <a:spcBef>
                <a:spcPts val="0"/>
              </a:spcBef>
            </a:pPr>
            <a:r>
              <a:rPr lang="en-US" sz="2000" dirty="0"/>
              <a:t>Shorter- and longer-term priorities (guiding resource mobilization)</a:t>
            </a:r>
          </a:p>
          <a:p>
            <a:pPr lvl="1">
              <a:lnSpc>
                <a:spcPct val="110000"/>
              </a:lnSpc>
              <a:spcBef>
                <a:spcPts val="0"/>
              </a:spcBef>
            </a:pPr>
            <a:r>
              <a:rPr lang="en-US" sz="2000" dirty="0"/>
              <a:t>Identifying key audiences for engagement and communication</a:t>
            </a:r>
          </a:p>
          <a:p>
            <a:pPr lvl="1">
              <a:lnSpc>
                <a:spcPct val="110000"/>
              </a:lnSpc>
              <a:spcBef>
                <a:spcPts val="0"/>
              </a:spcBef>
            </a:pPr>
            <a:r>
              <a:rPr lang="en-US" sz="2000" dirty="0"/>
              <a:t>Strategic relevance of partnerships</a:t>
            </a:r>
          </a:p>
          <a:p>
            <a:pPr>
              <a:lnSpc>
                <a:spcPct val="110000"/>
              </a:lnSpc>
              <a:spcBef>
                <a:spcPts val="0"/>
              </a:spcBef>
              <a:spcAft>
                <a:spcPts val="0"/>
              </a:spcAft>
            </a:pPr>
            <a:r>
              <a:rPr lang="en-US" dirty="0"/>
              <a:t>Reviewing annual Program of Work &amp; Budget</a:t>
            </a:r>
          </a:p>
          <a:p>
            <a:pPr>
              <a:lnSpc>
                <a:spcPct val="110000"/>
              </a:lnSpc>
              <a:spcBef>
                <a:spcPts val="0"/>
              </a:spcBef>
              <a:spcAft>
                <a:spcPts val="0"/>
              </a:spcAft>
            </a:pPr>
            <a:r>
              <a:rPr lang="en-US" dirty="0"/>
              <a:t>Overseeing external evaluations (planning, response)</a:t>
            </a:r>
          </a:p>
          <a:p>
            <a:pPr>
              <a:lnSpc>
                <a:spcPct val="110000"/>
              </a:lnSpc>
              <a:spcBef>
                <a:spcPts val="0"/>
              </a:spcBef>
              <a:spcAft>
                <a:spcPts val="0"/>
              </a:spcAft>
            </a:pPr>
            <a:r>
              <a:rPr lang="en-US" dirty="0"/>
              <a:t>Awareness of stakeholder perspectives and needs</a:t>
            </a:r>
          </a:p>
          <a:p>
            <a:pPr>
              <a:lnSpc>
                <a:spcPct val="110000"/>
              </a:lnSpc>
              <a:spcBef>
                <a:spcPts val="0"/>
              </a:spcBef>
              <a:spcAft>
                <a:spcPts val="0"/>
              </a:spcAft>
            </a:pPr>
            <a:r>
              <a:rPr lang="en-US" dirty="0"/>
              <a:t>Reporting findings and recommendations</a:t>
            </a:r>
          </a:p>
          <a:p>
            <a:pPr>
              <a:lnSpc>
                <a:spcPct val="110000"/>
              </a:lnSpc>
              <a:spcBef>
                <a:spcPts val="0"/>
              </a:spcBef>
              <a:spcAft>
                <a:spcPts val="0"/>
              </a:spcAft>
            </a:pPr>
            <a:r>
              <a:rPr lang="en-US" dirty="0"/>
              <a:t>Expert resource for researchers and CRP management</a:t>
            </a:r>
          </a:p>
          <a:p>
            <a:pPr>
              <a:lnSpc>
                <a:spcPct val="110000"/>
              </a:lnSpc>
              <a:spcBef>
                <a:spcPts val="0"/>
              </a:spcBef>
              <a:spcAft>
                <a:spcPts val="0"/>
              </a:spcAft>
            </a:pPr>
            <a:r>
              <a:rPr lang="en-US" dirty="0"/>
              <a:t>Networking for opportunities</a:t>
            </a:r>
          </a:p>
          <a:p>
            <a:pPr>
              <a:lnSpc>
                <a:spcPct val="110000"/>
              </a:lnSpc>
              <a:spcBef>
                <a:spcPts val="0"/>
              </a:spcBef>
              <a:spcAft>
                <a:spcPts val="0"/>
              </a:spcAft>
            </a:pPr>
            <a:endParaRPr lang="en-US" dirty="0"/>
          </a:p>
          <a:p>
            <a:pPr lvl="1">
              <a:spcBef>
                <a:spcPts val="0"/>
              </a:spcBef>
            </a:pPr>
            <a:endParaRPr lang="en-US" dirty="0"/>
          </a:p>
        </p:txBody>
      </p:sp>
    </p:spTree>
    <p:extLst>
      <p:ext uri="{BB962C8B-B14F-4D97-AF65-F5344CB8AC3E}">
        <p14:creationId xmlns:p14="http://schemas.microsoft.com/office/powerpoint/2010/main" val="277220548"/>
      </p:ext>
    </p:extLst>
  </p:cSld>
  <p:clrMapOvr>
    <a:masterClrMapping/>
  </p:clrMapOvr>
  <p:transition spd="slow" advTm="83168">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69943519"/>
              </p:ext>
            </p:extLst>
          </p:nvPr>
        </p:nvGraphicFramePr>
        <p:xfrm>
          <a:off x="799944" y="0"/>
          <a:ext cx="8153401" cy="7670063"/>
        </p:xfrm>
        <a:graphic>
          <a:graphicData uri="http://schemas.openxmlformats.org/drawingml/2006/table">
            <a:tbl>
              <a:tblPr firstRow="1" firstCol="1" bandRow="1">
                <a:tableStyleId>{5C22544A-7EE6-4342-B048-85BDC9FD1C3A}</a:tableStyleId>
              </a:tblPr>
              <a:tblGrid>
                <a:gridCol w="951340">
                  <a:extLst>
                    <a:ext uri="{9D8B030D-6E8A-4147-A177-3AD203B41FA5}">
                      <a16:colId xmlns:a16="http://schemas.microsoft.com/office/drawing/2014/main" val="20000"/>
                    </a:ext>
                  </a:extLst>
                </a:gridCol>
                <a:gridCol w="2412513">
                  <a:extLst>
                    <a:ext uri="{9D8B030D-6E8A-4147-A177-3AD203B41FA5}">
                      <a16:colId xmlns:a16="http://schemas.microsoft.com/office/drawing/2014/main" val="20001"/>
                    </a:ext>
                  </a:extLst>
                </a:gridCol>
                <a:gridCol w="2424339">
                  <a:extLst>
                    <a:ext uri="{9D8B030D-6E8A-4147-A177-3AD203B41FA5}">
                      <a16:colId xmlns:a16="http://schemas.microsoft.com/office/drawing/2014/main" val="20002"/>
                    </a:ext>
                  </a:extLst>
                </a:gridCol>
                <a:gridCol w="2365209">
                  <a:extLst>
                    <a:ext uri="{9D8B030D-6E8A-4147-A177-3AD203B41FA5}">
                      <a16:colId xmlns:a16="http://schemas.microsoft.com/office/drawing/2014/main" val="20003"/>
                    </a:ext>
                  </a:extLst>
                </a:gridCol>
              </a:tblGrid>
              <a:tr h="186066">
                <a:tc>
                  <a:txBody>
                    <a:bodyPr/>
                    <a:lstStyle/>
                    <a:p>
                      <a:pPr>
                        <a:lnSpc>
                          <a:spcPct val="107000"/>
                        </a:lnSpc>
                      </a:pPr>
                      <a:endParaRPr lang="en-US" sz="1200" dirty="0">
                        <a:effectLst/>
                        <a:latin typeface="Calibri" panose="020F0502020204030204" pitchFamily="34" charset="0"/>
                      </a:endParaRPr>
                    </a:p>
                  </a:txBody>
                  <a:tcPr marL="47467" marR="47467" marT="0" marB="0"/>
                </a:tc>
                <a:tc>
                  <a:txBody>
                    <a:bodyPr/>
                    <a:lstStyle/>
                    <a:p>
                      <a:pPr marL="0" marR="0">
                        <a:lnSpc>
                          <a:spcPct val="107000"/>
                        </a:lnSpc>
                        <a:spcBef>
                          <a:spcPts val="0"/>
                        </a:spcBef>
                        <a:spcAft>
                          <a:spcPts val="0"/>
                        </a:spcAft>
                      </a:pPr>
                      <a:r>
                        <a:rPr lang="en-US" sz="1800">
                          <a:effectLst/>
                        </a:rPr>
                        <a:t>Role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800">
                          <a:effectLst/>
                        </a:rPr>
                        <a:t>Reporting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800" dirty="0">
                          <a:effectLst/>
                        </a:rPr>
                        <a:t>Action by ILRI Board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0"/>
                  </a:ext>
                </a:extLst>
              </a:tr>
              <a:tr h="505169">
                <a:tc>
                  <a:txBody>
                    <a:bodyPr/>
                    <a:lstStyle/>
                    <a:p>
                      <a:pPr marL="0" marR="0">
                        <a:lnSpc>
                          <a:spcPct val="107000"/>
                        </a:lnSpc>
                        <a:spcBef>
                          <a:spcPts val="0"/>
                        </a:spcBef>
                        <a:spcAft>
                          <a:spcPts val="0"/>
                        </a:spcAft>
                      </a:pPr>
                      <a:r>
                        <a:rPr lang="en-US" sz="1200">
                          <a:effectLst/>
                        </a:rPr>
                        <a:t>ILRI Board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Final governance; fiduciary and reputational responsibility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Makes recommendations to ILRI management and CRP director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1"/>
                  </a:ext>
                </a:extLst>
              </a:tr>
              <a:tr h="2377258">
                <a:tc>
                  <a:txBody>
                    <a:bodyPr/>
                    <a:lstStyle/>
                    <a:p>
                      <a:pPr marL="0" marR="0">
                        <a:lnSpc>
                          <a:spcPct val="107000"/>
                        </a:lnSpc>
                        <a:spcBef>
                          <a:spcPts val="0"/>
                        </a:spcBef>
                        <a:spcAft>
                          <a:spcPts val="0"/>
                        </a:spcAft>
                      </a:pPr>
                      <a:r>
                        <a:rPr lang="en-US" sz="1200">
                          <a:effectLst/>
                        </a:rPr>
                        <a:t>Independent Steering Committee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400" b="0" dirty="0">
                          <a:effectLst/>
                        </a:rPr>
                        <a:t>Advisory</a:t>
                      </a:r>
                      <a:r>
                        <a:rPr lang="en-US" sz="1200" b="0" dirty="0">
                          <a:effectLst/>
                        </a:rPr>
                        <a:t>; reviews Theory of Change, quality of scientific agenda and performance, partnership strategy of individual research lines, flagships and overall CRP</a:t>
                      </a:r>
                    </a:p>
                    <a:p>
                      <a:pPr marL="0" marR="0">
                        <a:lnSpc>
                          <a:spcPct val="107000"/>
                        </a:lnSpc>
                        <a:spcBef>
                          <a:spcPts val="0"/>
                        </a:spcBef>
                        <a:spcAft>
                          <a:spcPts val="0"/>
                        </a:spcAft>
                      </a:pPr>
                      <a:r>
                        <a:rPr lang="en-US" sz="1200" b="0" dirty="0">
                          <a:effectLst/>
                        </a:rPr>
                        <a:t>Based on evaluation, </a:t>
                      </a:r>
                      <a:r>
                        <a:rPr lang="en-US" sz="1400" b="0" dirty="0">
                          <a:effectLst/>
                        </a:rPr>
                        <a:t>recommends indicative changes in funding allocation (e.g. maintain /more /less</a:t>
                      </a:r>
                      <a:r>
                        <a:rPr lang="en-US" sz="1200" b="0" dirty="0">
                          <a:effectLst/>
                        </a:rPr>
                        <a:t>)</a:t>
                      </a:r>
                    </a:p>
                    <a:p>
                      <a:pPr marL="0" marR="0">
                        <a:lnSpc>
                          <a:spcPct val="107000"/>
                        </a:lnSpc>
                        <a:spcBef>
                          <a:spcPts val="0"/>
                        </a:spcBef>
                        <a:spcAft>
                          <a:spcPts val="0"/>
                        </a:spcAft>
                      </a:pPr>
                      <a:r>
                        <a:rPr lang="en-US" sz="1200" dirty="0">
                          <a:effectLst/>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Provides recommendations to CRP PMC, copy</a:t>
                      </a:r>
                      <a:r>
                        <a:rPr lang="en-US" sz="1200" baseline="0" dirty="0">
                          <a:effectLst/>
                        </a:rPr>
                        <a:t> to </a:t>
                      </a:r>
                      <a:r>
                        <a:rPr lang="en-US" sz="1200" dirty="0">
                          <a:effectLst/>
                        </a:rPr>
                        <a:t>ILRI DG and Board</a:t>
                      </a:r>
                    </a:p>
                    <a:p>
                      <a:pPr marL="0" marR="0">
                        <a:lnSpc>
                          <a:spcPct val="107000"/>
                        </a:lnSpc>
                        <a:spcBef>
                          <a:spcPts val="0"/>
                        </a:spcBef>
                        <a:spcAft>
                          <a:spcPts val="0"/>
                        </a:spcAft>
                      </a:pPr>
                      <a:endParaRPr lang="en-US" sz="1200" dirty="0">
                        <a:effectLst/>
                      </a:endParaRPr>
                    </a:p>
                    <a:p>
                      <a:pPr marL="0" marR="0">
                        <a:lnSpc>
                          <a:spcPct val="107000"/>
                        </a:lnSpc>
                        <a:spcBef>
                          <a:spcPts val="0"/>
                        </a:spcBef>
                        <a:spcAft>
                          <a:spcPts val="0"/>
                        </a:spcAft>
                      </a:pPr>
                      <a:r>
                        <a:rPr lang="en-US" sz="1200" dirty="0">
                          <a:effectLst/>
                        </a:rPr>
                        <a:t> Meets with ILRI DG to present preliminary findings and feedback during ISC meeting</a:t>
                      </a:r>
                    </a:p>
                    <a:p>
                      <a:pPr marL="0" marR="0">
                        <a:lnSpc>
                          <a:spcPct val="107000"/>
                        </a:lnSpc>
                        <a:spcBef>
                          <a:spcPts val="0"/>
                        </a:spcBef>
                        <a:spcAft>
                          <a:spcPts val="0"/>
                        </a:spcAft>
                      </a:pPr>
                      <a:endParaRPr lang="en-US" sz="1200" dirty="0">
                        <a:effectLst/>
                      </a:endParaRPr>
                    </a:p>
                    <a:p>
                      <a:pPr marL="0" marR="0">
                        <a:lnSpc>
                          <a:spcPct val="107000"/>
                        </a:lnSpc>
                        <a:spcBef>
                          <a:spcPts val="0"/>
                        </a:spcBef>
                        <a:spcAft>
                          <a:spcPts val="0"/>
                        </a:spcAft>
                      </a:pPr>
                      <a:r>
                        <a:rPr lang="en-US" sz="1200" dirty="0">
                          <a:effectLst/>
                        </a:rPr>
                        <a:t>Board Chair reports once a year to ILRI Board Program Committee to provide summary of findings and recommendations, and Q&amp;A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Review reports when circulated; provide any clarification questions or raise any concerns with Board Program Committee Chair to communicate to the ISC</a:t>
                      </a:r>
                    </a:p>
                    <a:p>
                      <a:pPr marL="0" marR="0">
                        <a:lnSpc>
                          <a:spcPct val="107000"/>
                        </a:lnSpc>
                        <a:spcBef>
                          <a:spcPts val="0"/>
                        </a:spcBef>
                        <a:spcAft>
                          <a:spcPts val="0"/>
                        </a:spcAft>
                      </a:pPr>
                      <a:r>
                        <a:rPr lang="en-US" sz="1200" dirty="0">
                          <a:effectLst/>
                        </a:rPr>
                        <a:t> </a:t>
                      </a:r>
                    </a:p>
                    <a:p>
                      <a:pPr marL="0" marR="0">
                        <a:lnSpc>
                          <a:spcPct val="107000"/>
                        </a:lnSpc>
                        <a:spcBef>
                          <a:spcPts val="0"/>
                        </a:spcBef>
                        <a:spcAft>
                          <a:spcPts val="0"/>
                        </a:spcAft>
                      </a:pPr>
                      <a:r>
                        <a:rPr lang="en-US" sz="1200" dirty="0">
                          <a:effectLst/>
                        </a:rPr>
                        <a:t>Dialogue with the ISC Chair in person during annual presentation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2"/>
                  </a:ext>
                </a:extLst>
              </a:tr>
              <a:tr h="673871">
                <a:tc>
                  <a:txBody>
                    <a:bodyPr/>
                    <a:lstStyle/>
                    <a:p>
                      <a:pPr marL="0" marR="0">
                        <a:lnSpc>
                          <a:spcPct val="107000"/>
                        </a:lnSpc>
                        <a:spcBef>
                          <a:spcPts val="0"/>
                        </a:spcBef>
                        <a:spcAft>
                          <a:spcPts val="0"/>
                        </a:spcAft>
                      </a:pPr>
                      <a:r>
                        <a:rPr lang="en-US" sz="1200">
                          <a:effectLst/>
                        </a:rPr>
                        <a:t>ILRI Management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Day-to-day management oversight and a bit of governance in terms of monitoring and addressing partner concerns (i.e. the other DGs)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Provides first reviews of POWB, Annual report, Board reports, ISC reports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dirty="0">
                          <a:effectLst/>
                        </a:rPr>
                        <a:t>Provide recommendations to ILRI management to guide changes in CRP management and practices as needed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3"/>
                  </a:ext>
                </a:extLst>
              </a:tr>
              <a:tr h="844210">
                <a:tc>
                  <a:txBody>
                    <a:bodyPr/>
                    <a:lstStyle/>
                    <a:p>
                      <a:pPr marL="0" marR="0">
                        <a:lnSpc>
                          <a:spcPct val="107000"/>
                        </a:lnSpc>
                        <a:spcBef>
                          <a:spcPts val="0"/>
                        </a:spcBef>
                        <a:spcAft>
                          <a:spcPts val="0"/>
                        </a:spcAft>
                      </a:pPr>
                      <a:r>
                        <a:rPr lang="en-US" sz="1200">
                          <a:effectLst/>
                        </a:rPr>
                        <a:t>CRP Management Committee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Recommends operational procedures and practices to ILRI DG; also embodies an element of governance in terms of its composition enabling partner participation in decision making</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a:lnSpc>
                          <a:spcPct val="107000"/>
                        </a:lnSpc>
                      </a:pPr>
                      <a:endParaRPr lang="en-US" sz="1200">
                        <a:effectLst/>
                        <a:latin typeface="Calibri" panose="020F0502020204030204" pitchFamily="34" charset="0"/>
                      </a:endParaRPr>
                    </a:p>
                  </a:txBody>
                  <a:tcPr marL="47467" marR="47467" marT="0" marB="0"/>
                </a:tc>
                <a:tc>
                  <a:txBody>
                    <a:bodyPr/>
                    <a:lstStyle/>
                    <a:p>
                      <a:pPr marL="0" marR="0">
                        <a:lnSpc>
                          <a:spcPct val="107000"/>
                        </a:lnSpc>
                        <a:spcBef>
                          <a:spcPts val="0"/>
                        </a:spcBef>
                        <a:spcAft>
                          <a:spcPts val="0"/>
                        </a:spcAft>
                      </a:pPr>
                      <a:r>
                        <a:rPr lang="en-US" sz="1200" dirty="0">
                          <a:effectLst/>
                        </a:rPr>
                        <a:t>Provide recommendations as direct feedback and guidance to CRP director on issues raised or other concerns identified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4"/>
                  </a:ext>
                </a:extLst>
              </a:tr>
              <a:tr h="1184888">
                <a:tc>
                  <a:txBody>
                    <a:bodyPr/>
                    <a:lstStyle/>
                    <a:p>
                      <a:pPr marL="0" marR="0">
                        <a:lnSpc>
                          <a:spcPct val="107000"/>
                        </a:lnSpc>
                        <a:spcBef>
                          <a:spcPts val="0"/>
                        </a:spcBef>
                        <a:spcAft>
                          <a:spcPts val="0"/>
                        </a:spcAft>
                      </a:pPr>
                      <a:r>
                        <a:rPr lang="en-US" sz="1200">
                          <a:effectLst/>
                        </a:rPr>
                        <a:t>CRP Director and Management Unit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Recommends operational procedures and practices to CRP management committee; chairs CRP management committee to reach consensus decisions </a:t>
                      </a:r>
                    </a:p>
                    <a:p>
                      <a:pPr marL="0" marR="0">
                        <a:lnSpc>
                          <a:spcPct val="107000"/>
                        </a:lnSpc>
                        <a:spcBef>
                          <a:spcPts val="0"/>
                        </a:spcBef>
                        <a:spcAft>
                          <a:spcPts val="0"/>
                        </a:spcAft>
                      </a:pPr>
                      <a:r>
                        <a:rPr lang="en-US" sz="1200">
                          <a:effectLst/>
                        </a:rPr>
                        <a:t> </a:t>
                      </a:r>
                    </a:p>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CRP director reports at each Board meeting on high-level issues related to the Board’s governance responsibility, including performance and challenges; also may communicate any governance issues raised by the CRP management committee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5"/>
                  </a:ext>
                </a:extLst>
              </a:tr>
              <a:tr h="505169">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6"/>
                  </a:ext>
                </a:extLst>
              </a:tr>
              <a:tr h="505169">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r>
                        <a:rPr lang="en-US" sz="1200">
                          <a:effectLst/>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tc>
                  <a:txBody>
                    <a:bodyPr/>
                    <a:lstStyle/>
                    <a:p>
                      <a:pPr marL="0" marR="0">
                        <a:lnSpc>
                          <a:spcPct val="107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7467" marR="47467" marT="0" marB="0"/>
                </a:tc>
                <a:extLst>
                  <a:ext uri="{0D108BD9-81ED-4DB2-BD59-A6C34878D82A}">
                    <a16:rowId xmlns:a16="http://schemas.microsoft.com/office/drawing/2014/main" val="10007"/>
                  </a:ext>
                </a:extLst>
              </a:tr>
            </a:tbl>
          </a:graphicData>
        </a:graphic>
      </p:graphicFrame>
      <p:sp>
        <p:nvSpPr>
          <p:cNvPr id="5" name="Rectangle 1"/>
          <p:cNvSpPr>
            <a:spLocks noChangeArrowheads="1"/>
          </p:cNvSpPr>
          <p:nvPr/>
        </p:nvSpPr>
        <p:spPr bwMode="auto">
          <a:xfrm>
            <a:off x="-181466" y="1486018"/>
            <a:ext cx="1366886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sz="2000"/>
          </a:p>
        </p:txBody>
      </p:sp>
    </p:spTree>
    <p:extLst>
      <p:ext uri="{BB962C8B-B14F-4D97-AF65-F5344CB8AC3E}">
        <p14:creationId xmlns:p14="http://schemas.microsoft.com/office/powerpoint/2010/main" val="341828671"/>
      </p:ext>
    </p:extLst>
  </p:cSld>
  <p:clrMapOvr>
    <a:masterClrMapping/>
  </p:clrMapOvr>
  <p:transition spd="slow">
    <p:wipe dir="d"/>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5EE2F81B283B4DA76825726DF86711" ma:contentTypeVersion="3" ma:contentTypeDescription="Create a new document." ma:contentTypeScope="" ma:versionID="c7351af9cb994ca4bd674b9df0429f1f">
  <xsd:schema xmlns:xsd="http://www.w3.org/2001/XMLSchema" xmlns:xs="http://www.w3.org/2001/XMLSchema" xmlns:p="http://schemas.microsoft.com/office/2006/metadata/properties" xmlns:ns1="http://schemas.microsoft.com/sharepoint/v3" xmlns:ns2="96cda1e5-0e99-4c39-b38a-219fe6c6b62c" targetNamespace="http://schemas.microsoft.com/office/2006/metadata/properties" ma:root="true" ma:fieldsID="587050b2f12840aaceaa35cb24833c81" ns1:_="" ns2:_="">
    <xsd:import namespace="http://schemas.microsoft.com/sharepoint/v3"/>
    <xsd:import namespace="96cda1e5-0e99-4c39-b38a-219fe6c6b62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6cda1e5-0e99-4c39-b38a-219fe6c6b62c"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9D6C8-B6D4-42FF-8651-72CE4A7259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cda1e5-0e99-4c39-b38a-219fe6c6b6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B43D92-6171-4C68-A5DF-0FD065EF0136}">
  <ds:schemaRefs>
    <ds:schemaRef ds:uri="http://schemas.microsoft.com/office/infopath/2007/PartnerControls"/>
    <ds:schemaRef ds:uri="http://schemas.microsoft.com/office/2006/metadata/properties"/>
    <ds:schemaRef ds:uri="http://purl.org/dc/elements/1.1/"/>
    <ds:schemaRef ds:uri="96cda1e5-0e99-4c39-b38a-219fe6c6b62c"/>
    <ds:schemaRef ds:uri="http://schemas.microsoft.com/sharepoint/v3"/>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A7C4DC96-90EA-41E2-9A24-CBB8377198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43997</TotalTime>
  <Words>1602</Words>
  <Application>Microsoft Office PowerPoint</Application>
  <PresentationFormat>On-screen Show (4:3)</PresentationFormat>
  <Paragraphs>289</Paragraphs>
  <Slides>20</Slides>
  <Notes>8</Notes>
  <HiddenSlides>2</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MS PGothic</vt:lpstr>
      <vt:lpstr>Arial</vt:lpstr>
      <vt:lpstr>Calibri</vt:lpstr>
      <vt:lpstr>Times New Roman</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dc:creator>
  <cp:lastModifiedBy>Randolph, Thomas Fitz (ILRI)</cp:lastModifiedBy>
  <cp:revision>1323</cp:revision>
  <cp:lastPrinted>2017-11-09T12:32:46Z</cp:lastPrinted>
  <dcterms:created xsi:type="dcterms:W3CDTF">2012-03-02T09:23:17Z</dcterms:created>
  <dcterms:modified xsi:type="dcterms:W3CDTF">2017-12-10T06:27:19Z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6603383</vt:lpwstr>
  </property>
  <property fmtid="{D5CDD505-2E9C-101B-9397-08002B2CF9AE}" pid="3" name="NXPowerLiteSettings">
    <vt:lpwstr>F7000400038000</vt:lpwstr>
  </property>
  <property fmtid="{D5CDD505-2E9C-101B-9397-08002B2CF9AE}" pid="4" name="NXPowerLiteVersion">
    <vt:lpwstr>D5.0.6</vt:lpwstr>
  </property>
  <property fmtid="{D5CDD505-2E9C-101B-9397-08002B2CF9AE}" pid="5" name="NXTAG2">
    <vt:lpwstr>000800a8280000000000010250600207f7000400038000</vt:lpwstr>
  </property>
  <property fmtid="{D5CDD505-2E9C-101B-9397-08002B2CF9AE}" pid="6" name="ContentTypeId">
    <vt:lpwstr>0x010100A45EE2F81B283B4DA76825726DF86711</vt:lpwstr>
  </property>
</Properties>
</file>